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5" r:id="rId2"/>
    <p:sldId id="276" r:id="rId3"/>
    <p:sldId id="278" r:id="rId4"/>
    <p:sldId id="279" r:id="rId5"/>
    <p:sldId id="330" r:id="rId6"/>
    <p:sldId id="331" r:id="rId7"/>
    <p:sldId id="332" r:id="rId8"/>
    <p:sldId id="281" r:id="rId9"/>
    <p:sldId id="282" r:id="rId10"/>
    <p:sldId id="333" r:id="rId11"/>
    <p:sldId id="284" r:id="rId12"/>
    <p:sldId id="283" r:id="rId13"/>
    <p:sldId id="285" r:id="rId14"/>
    <p:sldId id="280" r:id="rId15"/>
    <p:sldId id="286" r:id="rId16"/>
    <p:sldId id="287" r:id="rId17"/>
    <p:sldId id="288" r:id="rId18"/>
    <p:sldId id="344" r:id="rId19"/>
    <p:sldId id="299" r:id="rId20"/>
    <p:sldId id="334" r:id="rId21"/>
    <p:sldId id="300" r:id="rId22"/>
    <p:sldId id="301" r:id="rId23"/>
    <p:sldId id="355" r:id="rId24"/>
    <p:sldId id="356" r:id="rId25"/>
    <p:sldId id="358" r:id="rId26"/>
    <p:sldId id="345" r:id="rId27"/>
    <p:sldId id="34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B97"/>
    <a:srgbClr val="EDB220"/>
    <a:srgbClr val="FC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67"/>
    <p:restoredTop sz="94150"/>
  </p:normalViewPr>
  <p:slideViewPr>
    <p:cSldViewPr snapToGrid="0" snapToObjects="1">
      <p:cViewPr varScale="1">
        <p:scale>
          <a:sx n="117" d="100"/>
          <a:sy n="117" d="100"/>
        </p:scale>
        <p:origin x="176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3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4E90-A63D-5640-839C-72DEFDCA28BF}" type="datetimeFigureOut">
              <a:rPr lang="en-US" smtClean="0"/>
              <a:t>6/23/22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7C916-37C3-9840-986E-83BD75C5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51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90F5-A00E-084D-A4BE-181573626450}" type="datetimeFigureOut">
              <a:rPr lang="en-US" smtClean="0"/>
              <a:t>6/23/22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7CC2-A0F3-3141-A460-4689A100E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38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7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80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3824"/>
            <a:ext cx="6400800" cy="15252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55E3-EC3B-824A-A4E9-873FA8E250BA}" type="datetime1">
              <a:rPr lang="en-US" smtClean="0"/>
              <a:t>6/23/22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6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445E-CCC3-9C49-80E9-7C75A3F4D908}" type="datetime1">
              <a:rPr lang="en-US" smtClean="0"/>
              <a:t>6/23/22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2E2F-1924-5F4B-ABA9-88C3AE2BB728}" type="datetime1">
              <a:rPr lang="en-US" smtClean="0"/>
              <a:t>6/23/22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5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00" y="460291"/>
            <a:ext cx="8654537" cy="5562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253E-A1AA-AC49-A424-9FC5041F72A0}" type="datetime1">
              <a:rPr lang="en-US" smtClean="0"/>
              <a:t>6/23/22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1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C22B-9C58-D14B-BF66-29307AE5619E}" type="datetime1">
              <a:rPr lang="en-US" smtClean="0"/>
              <a:t>6/23/22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D49F-D31B-7544-8DFB-93052E89E38E}" type="datetime1">
              <a:rPr lang="en-US" smtClean="0"/>
              <a:t>6/23/22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CB6C6-12FC-F945-B520-9680EC8004EF}" type="datetime1">
              <a:rPr lang="en-US" smtClean="0"/>
              <a:t>6/23/22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9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C323-AF0D-C04B-A6D9-83CA5AEA8838}" type="datetime1">
              <a:rPr lang="en-US" smtClean="0"/>
              <a:t>6/23/22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471CA-0E43-0046-BC62-80C64EFD5F25}" type="datetime1">
              <a:rPr lang="en-US" smtClean="0"/>
              <a:t>6/23/22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7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3DDD-182C-7B48-8F91-E6E83035B8D7}" type="datetime1">
              <a:rPr lang="en-US" smtClean="0"/>
              <a:t>6/23/22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7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C93D-B6C6-4F45-A896-C45D339ABA17}" type="datetime1">
              <a:rPr lang="en-US" smtClean="0"/>
              <a:t>6/23/22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900" y="460291"/>
            <a:ext cx="8654537" cy="556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901" y="1343131"/>
            <a:ext cx="8654537" cy="487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9901" y="646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B3C9-FA19-6242-A9C8-1BCCB2BA7303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621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0838" y="646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4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rtem.lenskiy@anu.edu.a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archive.ics.uci.edu/ml/datasets/Real+estate+valuation+data+s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12" Type="http://schemas.openxmlformats.org/officeDocument/2006/relationships/image" Target="../media/image4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62.png"/><Relationship Id="rId5" Type="http://schemas.openxmlformats.org/officeDocument/2006/relationships/image" Target="../media/image290.png"/><Relationship Id="rId10" Type="http://schemas.openxmlformats.org/officeDocument/2006/relationships/image" Target="../media/image451.png"/><Relationship Id="rId4" Type="http://schemas.openxmlformats.org/officeDocument/2006/relationships/image" Target="../media/image280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6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Tour of Machine Learning Concepts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3825"/>
            <a:ext cx="6400800" cy="899314"/>
          </a:xfrm>
        </p:spPr>
        <p:txBody>
          <a:bodyPr/>
          <a:lstStyle/>
          <a:p>
            <a:r>
              <a:rPr lang="en-US" dirty="0"/>
              <a:t>Artem Lenskiy</a:t>
            </a:r>
          </a:p>
          <a:p>
            <a:r>
              <a:rPr lang="en-US" dirty="0">
                <a:hlinkClick r:id="rId2"/>
              </a:rPr>
              <a:t>artem.lenskiy@anu.edu.au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833281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FFFB-338B-7948-9293-B9654DB7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E4DAB-C38A-BB47-BC89-7D62698A1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76C3F-3078-B149-8599-F0DA7FC9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49A72E-7D48-B848-92E8-06C0570672A5}"/>
              </a:ext>
            </a:extLst>
          </p:cNvPr>
          <p:cNvSpPr/>
          <p:nvPr/>
        </p:nvSpPr>
        <p:spPr>
          <a:xfrm>
            <a:off x="4011491" y="2901813"/>
            <a:ext cx="1863735" cy="2914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37B7FA-659B-714C-86D4-21E537F1AF6B}"/>
              </a:ext>
            </a:extLst>
          </p:cNvPr>
          <p:cNvSpPr/>
          <p:nvPr/>
        </p:nvSpPr>
        <p:spPr>
          <a:xfrm>
            <a:off x="2647817" y="3428055"/>
            <a:ext cx="1012372" cy="473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Features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CD357D-EF09-F647-AF82-0050ED8CF93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103178" y="3664819"/>
            <a:ext cx="54463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A18653-BCA3-8A4F-A67C-68D64AD033C4}"/>
              </a:ext>
            </a:extLst>
          </p:cNvPr>
          <p:cNvSpPr txBox="1"/>
          <p:nvPr/>
        </p:nvSpPr>
        <p:spPr>
          <a:xfrm>
            <a:off x="4006181" y="3356062"/>
            <a:ext cx="644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232D42-401D-9D43-A85F-F805C8F1D27F}"/>
              </a:ext>
            </a:extLst>
          </p:cNvPr>
          <p:cNvCxnSpPr>
            <a:cxnSpLocks/>
            <a:stCxn id="6" idx="3"/>
            <a:endCxn id="8" idx="2"/>
          </p:cNvCxnSpPr>
          <p:nvPr/>
        </p:nvCxnSpPr>
        <p:spPr>
          <a:xfrm flipV="1">
            <a:off x="3660189" y="3663839"/>
            <a:ext cx="668482" cy="98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7-Point Star 10">
                <a:extLst>
                  <a:ext uri="{FF2B5EF4-FFF2-40B4-BE49-F238E27FC236}">
                    <a16:creationId xmlns:a16="http://schemas.microsoft.com/office/drawing/2014/main" id="{AB0BF5FD-C299-7647-96A8-25BC2DF75DEC}"/>
                  </a:ext>
                </a:extLst>
              </p:cNvPr>
              <p:cNvSpPr/>
              <p:nvPr/>
            </p:nvSpPr>
            <p:spPr>
              <a:xfrm>
                <a:off x="4292021" y="2985783"/>
                <a:ext cx="1425583" cy="1425583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7-Point Star 10">
                <a:extLst>
                  <a:ext uri="{FF2B5EF4-FFF2-40B4-BE49-F238E27FC236}">
                    <a16:creationId xmlns:a16="http://schemas.microsoft.com/office/drawing/2014/main" id="{AB0BF5FD-C299-7647-96A8-25BC2DF75D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021" y="2985783"/>
                <a:ext cx="1425583" cy="1425583"/>
              </a:xfrm>
              <a:prstGeom prst="star7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86DC4A-0215-124E-BF19-1951D91098BE}"/>
              </a:ext>
            </a:extLst>
          </p:cNvPr>
          <p:cNvCxnSpPr>
            <a:cxnSpLocks/>
          </p:cNvCxnSpPr>
          <p:nvPr/>
        </p:nvCxnSpPr>
        <p:spPr>
          <a:xfrm>
            <a:off x="5592419" y="3671360"/>
            <a:ext cx="544639" cy="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ECCFA4-B5C0-F648-8419-A8E374AE6A8D}"/>
              </a:ext>
            </a:extLst>
          </p:cNvPr>
          <p:cNvSpPr txBox="1"/>
          <p:nvPr/>
        </p:nvSpPr>
        <p:spPr>
          <a:xfrm>
            <a:off x="5875226" y="3333143"/>
            <a:ext cx="77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output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D10B37-58E1-494F-AC08-B3DC3094445C}"/>
              </a:ext>
            </a:extLst>
          </p:cNvPr>
          <p:cNvSpPr/>
          <p:nvPr/>
        </p:nvSpPr>
        <p:spPr>
          <a:xfrm>
            <a:off x="4210240" y="4647813"/>
            <a:ext cx="1539249" cy="751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Learning algorithm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699872-D779-8845-A1D2-7F916B1B3DB2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665601" y="5023529"/>
            <a:ext cx="54463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532C14-F2FA-5D49-BA13-6542BB6B11F8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4979864" y="4352256"/>
            <a:ext cx="1" cy="295557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4E95F63-53FC-EB47-A85A-2294A555CA6A}"/>
              </a:ext>
            </a:extLst>
          </p:cNvPr>
          <p:cNvSpPr/>
          <p:nvPr/>
        </p:nvSpPr>
        <p:spPr>
          <a:xfrm>
            <a:off x="4268713" y="5478133"/>
            <a:ext cx="1472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Learning problem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656475-903B-7049-A4B6-A555C6234023}"/>
              </a:ext>
            </a:extLst>
          </p:cNvPr>
          <p:cNvSpPr txBox="1"/>
          <p:nvPr/>
        </p:nvSpPr>
        <p:spPr>
          <a:xfrm>
            <a:off x="1404278" y="4711312"/>
            <a:ext cx="124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training 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D6069C-1A33-2742-AA19-3A5A258F507C}"/>
              </a:ext>
            </a:extLst>
          </p:cNvPr>
          <p:cNvSpPr/>
          <p:nvPr/>
        </p:nvSpPr>
        <p:spPr>
          <a:xfrm>
            <a:off x="1688115" y="3330966"/>
            <a:ext cx="713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objects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033E93-4C33-B94A-AB86-9F74719158E6}"/>
              </a:ext>
            </a:extLst>
          </p:cNvPr>
          <p:cNvSpPr/>
          <p:nvPr/>
        </p:nvSpPr>
        <p:spPr>
          <a:xfrm>
            <a:off x="199900" y="1343131"/>
            <a:ext cx="865453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Machine learning algorithms </a:t>
            </a:r>
            <a:r>
              <a:rPr lang="en-US" sz="2000" dirty="0"/>
              <a:t>build a mathematical model of sample data, in order to make predictions or decisions </a:t>
            </a:r>
            <a:r>
              <a:rPr lang="en-US" sz="2000" i="1" dirty="0"/>
              <a:t>without</a:t>
            </a:r>
            <a:r>
              <a:rPr lang="en-US" sz="2000" dirty="0"/>
              <a:t> being explicitly programmed to perform the task.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CFA19F-9012-7246-AE88-9950754F3EF6}"/>
              </a:ext>
            </a:extLst>
          </p:cNvPr>
          <p:cNvSpPr/>
          <p:nvPr/>
        </p:nvSpPr>
        <p:spPr>
          <a:xfrm>
            <a:off x="2648772" y="4782325"/>
            <a:ext cx="1012372" cy="473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Features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D76094-ABCA-6046-B8AF-6108D4B679A7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104133" y="5019089"/>
            <a:ext cx="54463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89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 animBg="1"/>
      <p:bldP spid="12" grpId="0"/>
      <p:bldP spid="13" grpId="0" animBg="1"/>
      <p:bldP spid="16" grpId="0"/>
      <p:bldP spid="17" grpId="0"/>
      <p:bldP spid="1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8DB6-0ED7-BD49-92F1-C446B826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 regression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AA495B-2533-0C4C-B499-A0126B91E8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i="1" dirty="0"/>
                  <a:t>Given</a:t>
                </a:r>
                <a:r>
                  <a:rPr lang="en-US" sz="2000" dirty="0"/>
                  <a:t>: The market historical dataset of real estate valuation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hlinkClick r:id="rId2"/>
                  </a:rPr>
                  <a:t>http://archive.ics.uci.edu/ml/datasets/Real+estate+valuation+data+set</a:t>
                </a:r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i="1" dirty="0"/>
                  <a:t>Goal</a:t>
                </a:r>
                <a:r>
                  <a:rPr lang="en-US" sz="2000" dirty="0"/>
                  <a:t>: to calculate the value of a property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𝑝𝑟𝑖𝑐𝑒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AA495B-2533-0C4C-B499-A0126B91E8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7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6CCB8-6C92-5848-ADBA-E544194D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295BD20-8312-A24C-AEBD-FABDA882D8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0591107"/>
                  </p:ext>
                </p:extLst>
              </p:nvPr>
            </p:nvGraphicFramePr>
            <p:xfrm>
              <a:off x="482600" y="2252634"/>
              <a:ext cx="8178800" cy="184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97055">
                      <a:extLst>
                        <a:ext uri="{9D8B030D-6E8A-4147-A177-3AD203B41FA5}">
                          <a16:colId xmlns:a16="http://schemas.microsoft.com/office/drawing/2014/main" val="4012585148"/>
                        </a:ext>
                      </a:extLst>
                    </a:gridCol>
                    <a:gridCol w="1067585">
                      <a:extLst>
                        <a:ext uri="{9D8B030D-6E8A-4147-A177-3AD203B41FA5}">
                          <a16:colId xmlns:a16="http://schemas.microsoft.com/office/drawing/2014/main" val="1929018829"/>
                        </a:ext>
                      </a:extLst>
                    </a:gridCol>
                    <a:gridCol w="680720">
                      <a:extLst>
                        <a:ext uri="{9D8B030D-6E8A-4147-A177-3AD203B41FA5}">
                          <a16:colId xmlns:a16="http://schemas.microsoft.com/office/drawing/2014/main" val="1993398489"/>
                        </a:ext>
                      </a:extLst>
                    </a:gridCol>
                    <a:gridCol w="1026160">
                      <a:extLst>
                        <a:ext uri="{9D8B030D-6E8A-4147-A177-3AD203B41FA5}">
                          <a16:colId xmlns:a16="http://schemas.microsoft.com/office/drawing/2014/main" val="3001514927"/>
                        </a:ext>
                      </a:extLst>
                    </a:gridCol>
                    <a:gridCol w="1635760">
                      <a:extLst>
                        <a:ext uri="{9D8B030D-6E8A-4147-A177-3AD203B41FA5}">
                          <a16:colId xmlns:a16="http://schemas.microsoft.com/office/drawing/2014/main" val="2435388822"/>
                        </a:ext>
                      </a:extLst>
                    </a:gridCol>
                    <a:gridCol w="924560">
                      <a:extLst>
                        <a:ext uri="{9D8B030D-6E8A-4147-A177-3AD203B41FA5}">
                          <a16:colId xmlns:a16="http://schemas.microsoft.com/office/drawing/2014/main" val="1927494273"/>
                        </a:ext>
                      </a:extLst>
                    </a:gridCol>
                    <a:gridCol w="1076960">
                      <a:extLst>
                        <a:ext uri="{9D8B030D-6E8A-4147-A177-3AD203B41FA5}">
                          <a16:colId xmlns:a16="http://schemas.microsoft.com/office/drawing/2014/main" val="3990971293"/>
                        </a:ext>
                      </a:extLst>
                    </a:gridCol>
                    <a:gridCol w="1270000">
                      <a:extLst>
                        <a:ext uri="{9D8B030D-6E8A-4147-A177-3AD203B41FA5}">
                          <a16:colId xmlns:a16="http://schemas.microsoft.com/office/drawing/2014/main" val="30821043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1" dirty="0"/>
                        </a:p>
                        <a:p>
                          <a:r>
                            <a:rPr lang="en-US" sz="1400" dirty="0"/>
                            <a:t>Transaction date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House 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Distance to MRT </a:t>
                          </a:r>
                          <a:r>
                            <a:rPr lang="en-US" sz="1400" dirty="0" err="1"/>
                            <a:t>st.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Number of convenience stores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Latitude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Longitude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r>
                            <a:rPr lang="en-US" sz="1400" dirty="0"/>
                            <a:t>House price of unit area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24455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2012.9.17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84.87882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10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24.98298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121.54024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37.9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0822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2012.9.17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306.5947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121.53951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0550152"/>
                      </a:ext>
                    </a:extLst>
                  </a:tr>
                  <a:tr h="370840"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382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295BD20-8312-A24C-AEBD-FABDA882D8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0591107"/>
                  </p:ext>
                </p:extLst>
              </p:nvPr>
            </p:nvGraphicFramePr>
            <p:xfrm>
              <a:off x="482600" y="2252634"/>
              <a:ext cx="8178800" cy="184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97055">
                      <a:extLst>
                        <a:ext uri="{9D8B030D-6E8A-4147-A177-3AD203B41FA5}">
                          <a16:colId xmlns:a16="http://schemas.microsoft.com/office/drawing/2014/main" val="4012585148"/>
                        </a:ext>
                      </a:extLst>
                    </a:gridCol>
                    <a:gridCol w="1067585">
                      <a:extLst>
                        <a:ext uri="{9D8B030D-6E8A-4147-A177-3AD203B41FA5}">
                          <a16:colId xmlns:a16="http://schemas.microsoft.com/office/drawing/2014/main" val="1929018829"/>
                        </a:ext>
                      </a:extLst>
                    </a:gridCol>
                    <a:gridCol w="680720">
                      <a:extLst>
                        <a:ext uri="{9D8B030D-6E8A-4147-A177-3AD203B41FA5}">
                          <a16:colId xmlns:a16="http://schemas.microsoft.com/office/drawing/2014/main" val="1993398489"/>
                        </a:ext>
                      </a:extLst>
                    </a:gridCol>
                    <a:gridCol w="1026160">
                      <a:extLst>
                        <a:ext uri="{9D8B030D-6E8A-4147-A177-3AD203B41FA5}">
                          <a16:colId xmlns:a16="http://schemas.microsoft.com/office/drawing/2014/main" val="3001514927"/>
                        </a:ext>
                      </a:extLst>
                    </a:gridCol>
                    <a:gridCol w="1635760">
                      <a:extLst>
                        <a:ext uri="{9D8B030D-6E8A-4147-A177-3AD203B41FA5}">
                          <a16:colId xmlns:a16="http://schemas.microsoft.com/office/drawing/2014/main" val="2435388822"/>
                        </a:ext>
                      </a:extLst>
                    </a:gridCol>
                    <a:gridCol w="924560">
                      <a:extLst>
                        <a:ext uri="{9D8B030D-6E8A-4147-A177-3AD203B41FA5}">
                          <a16:colId xmlns:a16="http://schemas.microsoft.com/office/drawing/2014/main" val="1927494273"/>
                        </a:ext>
                      </a:extLst>
                    </a:gridCol>
                    <a:gridCol w="1076960">
                      <a:extLst>
                        <a:ext uri="{9D8B030D-6E8A-4147-A177-3AD203B41FA5}">
                          <a16:colId xmlns:a16="http://schemas.microsoft.com/office/drawing/2014/main" val="3990971293"/>
                        </a:ext>
                      </a:extLst>
                    </a:gridCol>
                    <a:gridCol w="1270000">
                      <a:extLst>
                        <a:ext uri="{9D8B030D-6E8A-4147-A177-3AD203B41FA5}">
                          <a16:colId xmlns:a16="http://schemas.microsoft.com/office/drawing/2014/main" val="3082104325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619" t="-1724" r="-622619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9630" t="-1724" r="-868519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9753" t="-1724" r="-479012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2344" t="-1724" r="-203125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30137" t="-1724" r="-256164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176" t="-1724" r="-120000" b="-16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5000" t="-1724" r="-2000" b="-16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24455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2012.9.17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84.87882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10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24.98298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121.54024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37.9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0822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2012.9.17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306.5947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121.53951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0550152"/>
                      </a:ext>
                    </a:extLst>
                  </a:tr>
                  <a:tr h="370840"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382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7FA39E9-752B-3A4F-A4AB-01D508B638F9}"/>
              </a:ext>
            </a:extLst>
          </p:cNvPr>
          <p:cNvSpPr/>
          <p:nvPr/>
        </p:nvSpPr>
        <p:spPr>
          <a:xfrm>
            <a:off x="199899" y="5191703"/>
            <a:ext cx="865453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Definition: </a:t>
            </a:r>
            <a:r>
              <a:rPr lang="en-US" sz="2000" i="1" dirty="0"/>
              <a:t>regression analysis </a:t>
            </a:r>
            <a:r>
              <a:rPr lang="en-US" sz="2000" dirty="0"/>
              <a:t>is a set of procedures used for estimating the relationships among variables. It is widely used for prediction and forecasting.</a:t>
            </a:r>
          </a:p>
        </p:txBody>
      </p:sp>
    </p:spTree>
    <p:extLst>
      <p:ext uri="{BB962C8B-B14F-4D97-AF65-F5344CB8AC3E}">
        <p14:creationId xmlns:p14="http://schemas.microsoft.com/office/powerpoint/2010/main" val="3622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991B-10CE-534C-B826-304D16CEE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 regression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FB02E-5FBF-2E4D-AD40-73B8187A9F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For the visualization purpose only the house price and the number of stores are considered as predictors: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FB02E-5FBF-2E4D-AD40-73B8187A9F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87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08A4C-2A6F-B44B-8BFA-58CF67FA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977B08A-41F4-7B4C-8D7B-B004488BEA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109463"/>
                  </p:ext>
                </p:extLst>
              </p:nvPr>
            </p:nvGraphicFramePr>
            <p:xfrm>
              <a:off x="385357" y="2520099"/>
              <a:ext cx="3780244" cy="3165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472">
                      <a:extLst>
                        <a:ext uri="{9D8B030D-6E8A-4147-A177-3AD203B41FA5}">
                          <a16:colId xmlns:a16="http://schemas.microsoft.com/office/drawing/2014/main" val="2319837087"/>
                        </a:ext>
                      </a:extLst>
                    </a:gridCol>
                    <a:gridCol w="1611085">
                      <a:extLst>
                        <a:ext uri="{9D8B030D-6E8A-4147-A177-3AD203B41FA5}">
                          <a16:colId xmlns:a16="http://schemas.microsoft.com/office/drawing/2014/main" val="2225493898"/>
                        </a:ext>
                      </a:extLst>
                    </a:gridCol>
                    <a:gridCol w="1204687">
                      <a:extLst>
                        <a:ext uri="{9D8B030D-6E8A-4147-A177-3AD203B41FA5}">
                          <a16:colId xmlns:a16="http://schemas.microsoft.com/office/drawing/2014/main" val="115373058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House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age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Number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of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convenience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stores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House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price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of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unit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dirty="0"/>
                                  <m:t>area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21753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37.9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175125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57700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13.3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47.3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142053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13.3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54.8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230123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43.1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9502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48877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895047"/>
                      </a:ext>
                    </a:extLst>
                  </a:tr>
                  <a:tr h="0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52278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977B08A-41F4-7B4C-8D7B-B004488BEA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109463"/>
                  </p:ext>
                </p:extLst>
              </p:nvPr>
            </p:nvGraphicFramePr>
            <p:xfrm>
              <a:off x="385357" y="2520099"/>
              <a:ext cx="3780244" cy="3165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472">
                      <a:extLst>
                        <a:ext uri="{9D8B030D-6E8A-4147-A177-3AD203B41FA5}">
                          <a16:colId xmlns:a16="http://schemas.microsoft.com/office/drawing/2014/main" val="2319837087"/>
                        </a:ext>
                      </a:extLst>
                    </a:gridCol>
                    <a:gridCol w="1611085">
                      <a:extLst>
                        <a:ext uri="{9D8B030D-6E8A-4147-A177-3AD203B41FA5}">
                          <a16:colId xmlns:a16="http://schemas.microsoft.com/office/drawing/2014/main" val="2225493898"/>
                        </a:ext>
                      </a:extLst>
                    </a:gridCol>
                    <a:gridCol w="1204687">
                      <a:extLst>
                        <a:ext uri="{9D8B030D-6E8A-4147-A177-3AD203B41FA5}">
                          <a16:colId xmlns:a16="http://schemas.microsoft.com/office/drawing/2014/main" val="1153730583"/>
                        </a:ext>
                      </a:extLst>
                    </a:gridCol>
                  </a:tblGrid>
                  <a:tr h="7266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16" t="-1754" r="-296053" b="-340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156" t="-1754" r="-75781" b="-340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5789" t="-1754" r="-2105" b="-3403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17532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37.9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175125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577005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13.3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47.3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142053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13.3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54.8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230123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43.1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95021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48877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895047"/>
                      </a:ext>
                    </a:extLst>
                  </a:tr>
                  <a:tr h="304800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34" t="-945833" r="-669" b="-41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522785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WellMadeVid.mp4">
            <a:hlinkClick r:id="" action="ppaction://media"/>
            <a:extLst>
              <a:ext uri="{FF2B5EF4-FFF2-40B4-BE49-F238E27FC236}">
                <a16:creationId xmlns:a16="http://schemas.microsoft.com/office/drawing/2014/main" id="{B5C09186-F86C-794D-94A3-50CBCBFC9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2328045"/>
            <a:ext cx="4476113" cy="33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896B-9D43-6D45-8FFE-5D799F4D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 regression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9DAFAB-4308-B041-A88B-6B19EC1E48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i="1" dirty="0"/>
                  <a:t>Model 1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r>
                  <a:rPr lang="en-US" sz="2000" i="1" dirty="0"/>
                  <a:t>Model 2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9DAFAB-4308-B041-A88B-6B19EC1E48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587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4FB64-CC30-BC4B-B63E-B194A232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13</a:t>
            </a:fld>
            <a:endParaRPr lang="en-US"/>
          </a:p>
        </p:txBody>
      </p:sp>
      <p:pic>
        <p:nvPicPr>
          <p:cNvPr id="5" name="WellMadeVid.mp4">
            <a:hlinkClick r:id="" action="ppaction://media"/>
            <a:extLst>
              <a:ext uri="{FF2B5EF4-FFF2-40B4-BE49-F238E27FC236}">
                <a16:creationId xmlns:a16="http://schemas.microsoft.com/office/drawing/2014/main" id="{FA089B16-640F-0B4F-8FF8-707022810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182" y="2560603"/>
            <a:ext cx="3939020" cy="2954266"/>
          </a:xfrm>
          <a:prstGeom prst="rect">
            <a:avLst/>
          </a:prstGeom>
        </p:spPr>
      </p:pic>
      <p:pic>
        <p:nvPicPr>
          <p:cNvPr id="6" name="WellMadeVid.mp4">
            <a:hlinkClick r:id="" action="ppaction://media"/>
            <a:extLst>
              <a:ext uri="{FF2B5EF4-FFF2-40B4-BE49-F238E27FC236}">
                <a16:creationId xmlns:a16="http://schemas.microsoft.com/office/drawing/2014/main" id="{1DB5B181-CE60-EA46-A590-AD8D45ACD2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7168" y="2420705"/>
            <a:ext cx="4312082" cy="32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4D75-84F3-B744-ADB5-C53632D6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343F3-FFBD-EF40-AAF6-7BB013B52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Training data set</a:t>
            </a:r>
            <a:r>
              <a:rPr lang="en-US" sz="2000" dirty="0"/>
              <a:t>: a set of examples used to learn the parameters.</a:t>
            </a:r>
          </a:p>
          <a:p>
            <a:r>
              <a:rPr lang="en-US" sz="2000" i="1" dirty="0"/>
              <a:t>Validation data set</a:t>
            </a:r>
            <a:r>
              <a:rPr lang="en-US" sz="2000" dirty="0"/>
              <a:t>: the fitted model is used to predict the responses for the observations using this dataset.</a:t>
            </a:r>
          </a:p>
          <a:p>
            <a:r>
              <a:rPr lang="en-US" sz="2000" i="1" dirty="0"/>
              <a:t>Test dataset</a:t>
            </a:r>
            <a:r>
              <a:rPr lang="en-US" sz="2000" dirty="0"/>
              <a:t>: is used to provide an unbiased evaluation of a </a:t>
            </a:r>
            <a:r>
              <a:rPr lang="en-US" sz="2000" i="1" dirty="0"/>
              <a:t>final</a:t>
            </a:r>
            <a:r>
              <a:rPr lang="en-US" sz="2000" dirty="0"/>
              <a:t> model fit on the training dataset. Usually is not used in training.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735B9-A979-DB43-B7A9-52D03F82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E0D63-A559-D248-A438-20553C1D5186}"/>
              </a:ext>
            </a:extLst>
          </p:cNvPr>
          <p:cNvSpPr/>
          <p:nvPr/>
        </p:nvSpPr>
        <p:spPr>
          <a:xfrm>
            <a:off x="2590538" y="3539112"/>
            <a:ext cx="4302578" cy="1975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ECB92-4C03-8A45-8B41-8A33407D0782}"/>
              </a:ext>
            </a:extLst>
          </p:cNvPr>
          <p:cNvSpPr/>
          <p:nvPr/>
        </p:nvSpPr>
        <p:spPr>
          <a:xfrm>
            <a:off x="2661295" y="3618951"/>
            <a:ext cx="3154136" cy="12346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Training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B039C-9C07-2C45-BA98-12A2C8220D93}"/>
              </a:ext>
            </a:extLst>
          </p:cNvPr>
          <p:cNvSpPr/>
          <p:nvPr/>
        </p:nvSpPr>
        <p:spPr>
          <a:xfrm>
            <a:off x="2661295" y="4973497"/>
            <a:ext cx="3154136" cy="4434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Validation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12362-D30F-CB45-9B26-D4E59375AA2B}"/>
              </a:ext>
            </a:extLst>
          </p:cNvPr>
          <p:cNvSpPr/>
          <p:nvPr/>
        </p:nvSpPr>
        <p:spPr>
          <a:xfrm>
            <a:off x="5886188" y="3618951"/>
            <a:ext cx="905328" cy="17979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Test data</a:t>
            </a:r>
          </a:p>
        </p:txBody>
      </p:sp>
    </p:spTree>
    <p:extLst>
      <p:ext uri="{BB962C8B-B14F-4D97-AF65-F5344CB8AC3E}">
        <p14:creationId xmlns:p14="http://schemas.microsoft.com/office/powerpoint/2010/main" val="302986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16B4-5F93-314B-BA1D-8749E8AF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68308-1AEA-0743-ABBB-5252CBAC9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The data consist of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.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Our goal is to fit the data using a polynomial function (our model) of the form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68308-1AEA-0743-ABBB-5252CBAC9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7" t="-519" r="-1026" b="-8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343FE-C281-2D45-B957-0DD678FE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F52AC-8B48-D64D-A4FD-3DD88BF29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" t="31815" r="6459" b="29724"/>
          <a:stretch/>
        </p:blipFill>
        <p:spPr>
          <a:xfrm>
            <a:off x="2578295" y="1754505"/>
            <a:ext cx="3987409" cy="22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12E7-170A-634E-851D-66070AC6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5C07D-30ED-1E4E-952C-0424FA2015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The goal is to minimize an </a:t>
                </a:r>
                <a:r>
                  <a:rPr lang="en-US" sz="2000" i="1" dirty="0"/>
                  <a:t>error function </a:t>
                </a:r>
                <a:r>
                  <a:rPr lang="en-US" sz="2000" dirty="0"/>
                  <a:t>that measures the misfit between the function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0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and the training set data points. </a:t>
                </a:r>
              </a:p>
              <a:p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0"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	 The model is too simple                                   The model is too complex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The goal is to generalize (learn) and not to memorize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5C07D-30ED-1E4E-952C-0424FA2015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7" t="-519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5984B-4A7A-194A-9400-8B9DAFB2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E5FAC-6266-9241-85FC-8B3961EF4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" t="31463" r="5515" b="30574"/>
          <a:stretch/>
        </p:blipFill>
        <p:spPr>
          <a:xfrm>
            <a:off x="726047" y="3698848"/>
            <a:ext cx="3593887" cy="1981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10D21-A781-4342-B36D-0F6DD1001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0" t="31587" r="5746" b="30448"/>
          <a:stretch/>
        </p:blipFill>
        <p:spPr>
          <a:xfrm>
            <a:off x="5033073" y="3698848"/>
            <a:ext cx="3584535" cy="19819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CC221E-D10C-9946-981E-2E1BDA620801}"/>
              </a:ext>
            </a:extLst>
          </p:cNvPr>
          <p:cNvSpPr/>
          <p:nvPr/>
        </p:nvSpPr>
        <p:spPr>
          <a:xfrm>
            <a:off x="1277608" y="3786686"/>
            <a:ext cx="13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Underfitting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698BD-34F2-0F4B-B7CC-F9FDEA588438}"/>
              </a:ext>
            </a:extLst>
          </p:cNvPr>
          <p:cNvSpPr txBox="1"/>
          <p:nvPr/>
        </p:nvSpPr>
        <p:spPr>
          <a:xfrm>
            <a:off x="5555393" y="378668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Overfitting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AEB07-40EC-2D40-A6C7-18F3FA313950}"/>
              </a:ext>
            </a:extLst>
          </p:cNvPr>
          <p:cNvSpPr txBox="1"/>
          <p:nvPr/>
        </p:nvSpPr>
        <p:spPr>
          <a:xfrm>
            <a:off x="3923987" y="3975652"/>
            <a:ext cx="25048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training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3CC19-FADE-A64E-8FC1-4E97EC8F2E60}"/>
              </a:ext>
            </a:extLst>
          </p:cNvPr>
          <p:cNvSpPr txBox="1"/>
          <p:nvPr/>
        </p:nvSpPr>
        <p:spPr>
          <a:xfrm>
            <a:off x="8244554" y="3965871"/>
            <a:ext cx="25048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080E2-6BC3-4BF6-2D42-328392064861}"/>
              </a:ext>
            </a:extLst>
          </p:cNvPr>
          <p:cNvSpPr/>
          <p:nvPr/>
        </p:nvSpPr>
        <p:spPr>
          <a:xfrm>
            <a:off x="2246811" y="2274925"/>
            <a:ext cx="4513214" cy="101033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8D3D8-779A-4012-B72F-487954816EE2}"/>
              </a:ext>
            </a:extLst>
          </p:cNvPr>
          <p:cNvSpPr txBox="1"/>
          <p:nvPr/>
        </p:nvSpPr>
        <p:spPr>
          <a:xfrm>
            <a:off x="1003948" y="2318428"/>
            <a:ext cx="1242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dirty="0"/>
              <a:t>ean </a:t>
            </a:r>
            <a:r>
              <a:rPr lang="en-US" b="1" dirty="0"/>
              <a:t>S</a:t>
            </a:r>
            <a:r>
              <a:rPr lang="en-US" dirty="0"/>
              <a:t>quare </a:t>
            </a:r>
            <a:r>
              <a:rPr lang="en-US" b="1" dirty="0"/>
              <a:t>E</a:t>
            </a:r>
            <a:r>
              <a:rPr lang="en-US" dirty="0"/>
              <a:t>rror</a:t>
            </a:r>
          </a:p>
        </p:txBody>
      </p:sp>
    </p:spTree>
    <p:extLst>
      <p:ext uri="{BB962C8B-B14F-4D97-AF65-F5344CB8AC3E}">
        <p14:creationId xmlns:p14="http://schemas.microsoft.com/office/powerpoint/2010/main" val="1560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E53A-FF60-1D42-BF73-406741A4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E46C7-E247-B343-AA4A-82114770C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Use the validation set to measure the generalization capability of the model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Finally, test on the test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EFD6B-871F-D342-8F00-32CF2F58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00DCE-37FB-AB43-AAE5-68C122DE1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9" t="31774" r="5515" b="30262"/>
          <a:stretch/>
        </p:blipFill>
        <p:spPr>
          <a:xfrm>
            <a:off x="4886217" y="2004850"/>
            <a:ext cx="3888038" cy="2144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61A7E-3B51-524E-8179-836989A33806}"/>
              </a:ext>
            </a:extLst>
          </p:cNvPr>
          <p:cNvSpPr txBox="1"/>
          <p:nvPr/>
        </p:nvSpPr>
        <p:spPr>
          <a:xfrm>
            <a:off x="5555681" y="2167071"/>
            <a:ext cx="95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D7CC3-F0E9-AC4F-A2B1-F5359D830AD0}"/>
              </a:ext>
            </a:extLst>
          </p:cNvPr>
          <p:cNvSpPr txBox="1"/>
          <p:nvPr/>
        </p:nvSpPr>
        <p:spPr>
          <a:xfrm>
            <a:off x="8356290" y="2287747"/>
            <a:ext cx="25048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training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761BEE-91B8-CA4D-B638-6DD1D984949D}"/>
              </a:ext>
            </a:extLst>
          </p:cNvPr>
          <p:cNvGrpSpPr/>
          <p:nvPr/>
        </p:nvGrpSpPr>
        <p:grpSpPr>
          <a:xfrm>
            <a:off x="412275" y="1916988"/>
            <a:ext cx="3942451" cy="2237719"/>
            <a:chOff x="287649" y="4023189"/>
            <a:chExt cx="4752352" cy="26974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F722F8-D45C-1F49-8DF6-0AA3335F1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9" t="30986" r="5399" b="29891"/>
            <a:stretch/>
          </p:blipFill>
          <p:spPr>
            <a:xfrm>
              <a:off x="287649" y="4023189"/>
              <a:ext cx="4752352" cy="26974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6DA7C-47D5-C144-9535-476851D40962}"/>
                </a:ext>
              </a:extLst>
            </p:cNvPr>
            <p:cNvSpPr txBox="1"/>
            <p:nvPr/>
          </p:nvSpPr>
          <p:spPr>
            <a:xfrm>
              <a:off x="4529797" y="4329332"/>
              <a:ext cx="307777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600" dirty="0"/>
                <a:t>validation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C37E71-D34F-9741-9FC2-6E647170E1EA}"/>
                </a:ext>
              </a:extLst>
            </p:cNvPr>
            <p:cNvSpPr txBox="1"/>
            <p:nvPr/>
          </p:nvSpPr>
          <p:spPr>
            <a:xfrm>
              <a:off x="4529797" y="4236999"/>
              <a:ext cx="307776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600" dirty="0"/>
                <a:t>training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CE6723-57BC-FD44-9179-B60FB663A603}"/>
              </a:ext>
            </a:extLst>
          </p:cNvPr>
          <p:cNvCxnSpPr/>
          <p:nvPr/>
        </p:nvCxnSpPr>
        <p:spPr>
          <a:xfrm flipH="1">
            <a:off x="1913860" y="3035847"/>
            <a:ext cx="584791" cy="77060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0E305AE-8637-694B-93BF-7943989B6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9" t="31318" r="6674" b="29890"/>
          <a:stretch/>
        </p:blipFill>
        <p:spPr>
          <a:xfrm>
            <a:off x="3743517" y="4357076"/>
            <a:ext cx="3943706" cy="2251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949475-D4FF-5E0A-C677-289439DE3F54}"/>
              </a:ext>
            </a:extLst>
          </p:cNvPr>
          <p:cNvSpPr txBox="1"/>
          <p:nvPr/>
        </p:nvSpPr>
        <p:spPr>
          <a:xfrm rot="16200000">
            <a:off x="49905" y="2723808"/>
            <a:ext cx="7441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MSE</a:t>
            </a:r>
          </a:p>
        </p:txBody>
      </p:sp>
    </p:spTree>
    <p:extLst>
      <p:ext uri="{BB962C8B-B14F-4D97-AF65-F5344CB8AC3E}">
        <p14:creationId xmlns:p14="http://schemas.microsoft.com/office/powerpoint/2010/main" val="336312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0DBF-5C43-1046-B158-2DA90C8B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18FE7-1E19-8448-ACF1-1273954C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Black curves in the figure below represent a classification model. Which of the models in your onion appropriately separates data into two classes?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36292-6AA6-CF47-872C-7329F2F1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FFD491-39A0-8F46-A946-3B52DC46A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081117"/>
              </p:ext>
            </p:extLst>
          </p:nvPr>
        </p:nvGraphicFramePr>
        <p:xfrm>
          <a:off x="1438493" y="4209833"/>
          <a:ext cx="6374675" cy="2344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656">
                  <a:extLst>
                    <a:ext uri="{9D8B030D-6E8A-4147-A177-3AD203B41FA5}">
                      <a16:colId xmlns:a16="http://schemas.microsoft.com/office/drawing/2014/main" val="914192778"/>
                    </a:ext>
                  </a:extLst>
                </a:gridCol>
                <a:gridCol w="2124656">
                  <a:extLst>
                    <a:ext uri="{9D8B030D-6E8A-4147-A177-3AD203B41FA5}">
                      <a16:colId xmlns:a16="http://schemas.microsoft.com/office/drawing/2014/main" val="3766520757"/>
                    </a:ext>
                  </a:extLst>
                </a:gridCol>
                <a:gridCol w="2125363">
                  <a:extLst>
                    <a:ext uri="{9D8B030D-6E8A-4147-A177-3AD203B41FA5}">
                      <a16:colId xmlns:a16="http://schemas.microsoft.com/office/drawing/2014/main" val="4183643416"/>
                    </a:ext>
                  </a:extLst>
                </a:gridCol>
              </a:tblGrid>
              <a:tr h="234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(a)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5070" marR="550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(b)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5070" marR="550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5070" marR="55070" marT="0" marB="0"/>
                </a:tc>
                <a:extLst>
                  <a:ext uri="{0D108BD9-81ED-4DB2-BD59-A6C34878D82A}">
                    <a16:rowId xmlns:a16="http://schemas.microsoft.com/office/drawing/2014/main" val="551150905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402439-460F-9140-BA7F-7AB94487C47F}"/>
              </a:ext>
            </a:extLst>
          </p:cNvPr>
          <p:cNvCxnSpPr/>
          <p:nvPr/>
        </p:nvCxnSpPr>
        <p:spPr>
          <a:xfrm flipV="1">
            <a:off x="1656624" y="2417330"/>
            <a:ext cx="0" cy="14369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9D7442-5B20-0E45-B1FE-89153B093855}"/>
              </a:ext>
            </a:extLst>
          </p:cNvPr>
          <p:cNvCxnSpPr>
            <a:cxnSpLocks/>
          </p:cNvCxnSpPr>
          <p:nvPr/>
        </p:nvCxnSpPr>
        <p:spPr>
          <a:xfrm flipV="1">
            <a:off x="1583145" y="3794634"/>
            <a:ext cx="1909946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B14BE-E5B3-9740-AE5D-D4BF14EA085F}"/>
                  </a:ext>
                </a:extLst>
              </p:cNvPr>
              <p:cNvSpPr/>
              <p:nvPr/>
            </p:nvSpPr>
            <p:spPr>
              <a:xfrm>
                <a:off x="3241712" y="3758296"/>
                <a:ext cx="4285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B14BE-E5B3-9740-AE5D-D4BF14EA0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712" y="3758296"/>
                <a:ext cx="428515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E70922-FF1B-FA43-BA97-8F921295CE4A}"/>
                  </a:ext>
                </a:extLst>
              </p:cNvPr>
              <p:cNvSpPr/>
              <p:nvPr/>
            </p:nvSpPr>
            <p:spPr>
              <a:xfrm>
                <a:off x="1307603" y="2169527"/>
                <a:ext cx="4332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E70922-FF1B-FA43-BA97-8F921295C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603" y="2169527"/>
                <a:ext cx="433259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457DFD7-8C7C-A44B-BC29-DE4F394D69EF}"/>
              </a:ext>
            </a:extLst>
          </p:cNvPr>
          <p:cNvSpPr/>
          <p:nvPr/>
        </p:nvSpPr>
        <p:spPr>
          <a:xfrm>
            <a:off x="2576013" y="314792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BF1459-66C2-C343-9AAA-72ECC04F04DD}"/>
              </a:ext>
            </a:extLst>
          </p:cNvPr>
          <p:cNvSpPr/>
          <p:nvPr/>
        </p:nvSpPr>
        <p:spPr>
          <a:xfrm>
            <a:off x="2166348" y="3602801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446AB0-2882-D043-A7E1-4E9F2CD46B27}"/>
              </a:ext>
            </a:extLst>
          </p:cNvPr>
          <p:cNvSpPr/>
          <p:nvPr/>
        </p:nvSpPr>
        <p:spPr>
          <a:xfrm>
            <a:off x="2650816" y="361410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DA71E5-B4FA-1C4A-954A-17BDBC63B439}"/>
              </a:ext>
            </a:extLst>
          </p:cNvPr>
          <p:cNvSpPr/>
          <p:nvPr/>
        </p:nvSpPr>
        <p:spPr>
          <a:xfrm>
            <a:off x="2430029" y="3415994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4F6E59-D6CD-DB45-8019-280F3755ED9D}"/>
              </a:ext>
            </a:extLst>
          </p:cNvPr>
          <p:cNvCxnSpPr>
            <a:cxnSpLocks/>
          </p:cNvCxnSpPr>
          <p:nvPr/>
        </p:nvCxnSpPr>
        <p:spPr>
          <a:xfrm>
            <a:off x="1690351" y="2282902"/>
            <a:ext cx="1368598" cy="157618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D9005BD-5DAA-3A41-91C7-A6F002CE47D4}"/>
              </a:ext>
            </a:extLst>
          </p:cNvPr>
          <p:cNvSpPr/>
          <p:nvPr/>
        </p:nvSpPr>
        <p:spPr>
          <a:xfrm>
            <a:off x="2780666" y="316098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05C791-88B5-8E4A-9F3D-0288FFE88E0E}"/>
              </a:ext>
            </a:extLst>
          </p:cNvPr>
          <p:cNvSpPr/>
          <p:nvPr/>
        </p:nvSpPr>
        <p:spPr>
          <a:xfrm>
            <a:off x="2957175" y="293321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954036-53CD-1748-B529-02BB73889665}"/>
              </a:ext>
            </a:extLst>
          </p:cNvPr>
          <p:cNvSpPr/>
          <p:nvPr/>
        </p:nvSpPr>
        <p:spPr>
          <a:xfrm>
            <a:off x="2762508" y="274092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32ABF5-85B8-2944-9FDB-05F573C1BAC9}"/>
              </a:ext>
            </a:extLst>
          </p:cNvPr>
          <p:cNvSpPr/>
          <p:nvPr/>
        </p:nvSpPr>
        <p:spPr>
          <a:xfrm>
            <a:off x="2897797" y="252386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B170E4-148F-3641-9B16-43B0581AD0A3}"/>
              </a:ext>
            </a:extLst>
          </p:cNvPr>
          <p:cNvSpPr/>
          <p:nvPr/>
        </p:nvSpPr>
        <p:spPr>
          <a:xfrm>
            <a:off x="2584480" y="278570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BC8C7E-558D-B746-9BBE-265B8FF3379E}"/>
              </a:ext>
            </a:extLst>
          </p:cNvPr>
          <p:cNvSpPr/>
          <p:nvPr/>
        </p:nvSpPr>
        <p:spPr>
          <a:xfrm>
            <a:off x="2287882" y="315102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5055A9B-CAC4-734D-8C08-61EA49998A1C}"/>
              </a:ext>
            </a:extLst>
          </p:cNvPr>
          <p:cNvSpPr/>
          <p:nvPr/>
        </p:nvSpPr>
        <p:spPr>
          <a:xfrm>
            <a:off x="2144683" y="298181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422F6F1-AC7B-C741-BF5F-907399FD82DD}"/>
              </a:ext>
            </a:extLst>
          </p:cNvPr>
          <p:cNvSpPr/>
          <p:nvPr/>
        </p:nvSpPr>
        <p:spPr>
          <a:xfrm>
            <a:off x="2027571" y="274789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BA2070-0ADA-EF46-9B41-F7743E93FFC5}"/>
              </a:ext>
            </a:extLst>
          </p:cNvPr>
          <p:cNvSpPr/>
          <p:nvPr/>
        </p:nvSpPr>
        <p:spPr>
          <a:xfrm>
            <a:off x="2378291" y="274650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C4EE0CF-CA41-5C40-925A-C7624F296129}"/>
              </a:ext>
            </a:extLst>
          </p:cNvPr>
          <p:cNvSpPr/>
          <p:nvPr/>
        </p:nvSpPr>
        <p:spPr>
          <a:xfrm>
            <a:off x="2650817" y="2588757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E3946AC-1218-F143-B4BA-E90211F63649}"/>
              </a:ext>
            </a:extLst>
          </p:cNvPr>
          <p:cNvSpPr/>
          <p:nvPr/>
        </p:nvSpPr>
        <p:spPr>
          <a:xfrm>
            <a:off x="2628250" y="236337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3C173D-6B37-A14B-A7C2-E3831EF92176}"/>
              </a:ext>
            </a:extLst>
          </p:cNvPr>
          <p:cNvSpPr/>
          <p:nvPr/>
        </p:nvSpPr>
        <p:spPr>
          <a:xfrm>
            <a:off x="2438685" y="252386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F4A64-6640-2A48-9F0F-38D1A7540736}"/>
              </a:ext>
            </a:extLst>
          </p:cNvPr>
          <p:cNvSpPr/>
          <p:nvPr/>
        </p:nvSpPr>
        <p:spPr>
          <a:xfrm>
            <a:off x="2279862" y="238650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2AFBB7-96A5-6C45-AC0E-EFB49C36428F}"/>
              </a:ext>
            </a:extLst>
          </p:cNvPr>
          <p:cNvSpPr/>
          <p:nvPr/>
        </p:nvSpPr>
        <p:spPr>
          <a:xfrm>
            <a:off x="2221244" y="261048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B86394-19C2-5547-9515-CACD2C5FF1CE}"/>
              </a:ext>
            </a:extLst>
          </p:cNvPr>
          <p:cNvSpPr/>
          <p:nvPr/>
        </p:nvSpPr>
        <p:spPr>
          <a:xfrm>
            <a:off x="2645351" y="3365387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28568A-5E2E-A34E-9B9F-79C6251FAB1D}"/>
              </a:ext>
            </a:extLst>
          </p:cNvPr>
          <p:cNvSpPr/>
          <p:nvPr/>
        </p:nvSpPr>
        <p:spPr>
          <a:xfrm>
            <a:off x="2886958" y="336968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03C2DA-3D14-AF4A-A776-20A25E1BF188}"/>
              </a:ext>
            </a:extLst>
          </p:cNvPr>
          <p:cNvSpPr/>
          <p:nvPr/>
        </p:nvSpPr>
        <p:spPr>
          <a:xfrm>
            <a:off x="3078286" y="327784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E0B6ED-E756-6A47-99BC-D85CB5EC5650}"/>
              </a:ext>
            </a:extLst>
          </p:cNvPr>
          <p:cNvSpPr/>
          <p:nvPr/>
        </p:nvSpPr>
        <p:spPr>
          <a:xfrm>
            <a:off x="2093890" y="3341459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8004066-05E9-6046-9554-65FF3CC266E0}"/>
              </a:ext>
            </a:extLst>
          </p:cNvPr>
          <p:cNvSpPr/>
          <p:nvPr/>
        </p:nvSpPr>
        <p:spPr>
          <a:xfrm>
            <a:off x="1935318" y="3555983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5CCA3F5-CAE9-B247-96CB-330E751056AD}"/>
              </a:ext>
            </a:extLst>
          </p:cNvPr>
          <p:cNvSpPr/>
          <p:nvPr/>
        </p:nvSpPr>
        <p:spPr>
          <a:xfrm>
            <a:off x="1865426" y="332939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739D8A-34E7-3C44-89C7-A9BCA3FD9361}"/>
              </a:ext>
            </a:extLst>
          </p:cNvPr>
          <p:cNvSpPr/>
          <p:nvPr/>
        </p:nvSpPr>
        <p:spPr>
          <a:xfrm>
            <a:off x="1697125" y="313657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B58C27B-E345-0C48-82D5-CA4679BBD76C}"/>
              </a:ext>
            </a:extLst>
          </p:cNvPr>
          <p:cNvSpPr/>
          <p:nvPr/>
        </p:nvSpPr>
        <p:spPr>
          <a:xfrm>
            <a:off x="1950548" y="300923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3E16607-1277-AE42-B6CE-4C204C83FE96}"/>
              </a:ext>
            </a:extLst>
          </p:cNvPr>
          <p:cNvSpPr/>
          <p:nvPr/>
        </p:nvSpPr>
        <p:spPr>
          <a:xfrm>
            <a:off x="1718740" y="2828467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A3DCB3-79D3-234A-B4AB-AC908FA5E310}"/>
              </a:ext>
            </a:extLst>
          </p:cNvPr>
          <p:cNvSpPr/>
          <p:nvPr/>
        </p:nvSpPr>
        <p:spPr>
          <a:xfrm>
            <a:off x="1709835" y="249107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D5D1C27-6663-2F47-B6C6-1EF060368C49}"/>
              </a:ext>
            </a:extLst>
          </p:cNvPr>
          <p:cNvSpPr/>
          <p:nvPr/>
        </p:nvSpPr>
        <p:spPr>
          <a:xfrm>
            <a:off x="1925595" y="255451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2A1BD9-609F-0B4C-8BC4-DA4C60B5D87C}"/>
              </a:ext>
            </a:extLst>
          </p:cNvPr>
          <p:cNvSpPr/>
          <p:nvPr/>
        </p:nvSpPr>
        <p:spPr>
          <a:xfrm>
            <a:off x="1979088" y="231245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35E2132-4832-294C-8AE6-1FF1503EA5EC}"/>
              </a:ext>
            </a:extLst>
          </p:cNvPr>
          <p:cNvSpPr/>
          <p:nvPr/>
        </p:nvSpPr>
        <p:spPr>
          <a:xfrm>
            <a:off x="2367403" y="2994531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1DED3A-8369-D24C-BF15-4A012D54BCF9}"/>
              </a:ext>
            </a:extLst>
          </p:cNvPr>
          <p:cNvSpPr/>
          <p:nvPr/>
        </p:nvSpPr>
        <p:spPr>
          <a:xfrm>
            <a:off x="2762117" y="2988475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019EA95-3610-CF48-86C3-24394EA6163E}"/>
              </a:ext>
            </a:extLst>
          </p:cNvPr>
          <p:cNvCxnSpPr/>
          <p:nvPr/>
        </p:nvCxnSpPr>
        <p:spPr>
          <a:xfrm flipV="1">
            <a:off x="3654205" y="2421178"/>
            <a:ext cx="0" cy="14369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BA41E6A-C7B2-7A47-8FF3-FA30BAF123E6}"/>
              </a:ext>
            </a:extLst>
          </p:cNvPr>
          <p:cNvCxnSpPr>
            <a:cxnSpLocks/>
          </p:cNvCxnSpPr>
          <p:nvPr/>
        </p:nvCxnSpPr>
        <p:spPr>
          <a:xfrm flipV="1">
            <a:off x="3580726" y="3798482"/>
            <a:ext cx="1909946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B920E6-F244-ED4F-8A70-04858A1365D1}"/>
                  </a:ext>
                </a:extLst>
              </p:cNvPr>
              <p:cNvSpPr/>
              <p:nvPr/>
            </p:nvSpPr>
            <p:spPr>
              <a:xfrm>
                <a:off x="5241886" y="3758296"/>
                <a:ext cx="4285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B920E6-F244-ED4F-8A70-04858A136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886" y="3758296"/>
                <a:ext cx="42851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22E6AD2-BEC7-BF47-A884-D9413FD0C248}"/>
                  </a:ext>
                </a:extLst>
              </p:cNvPr>
              <p:cNvSpPr/>
              <p:nvPr/>
            </p:nvSpPr>
            <p:spPr>
              <a:xfrm>
                <a:off x="3295392" y="2169527"/>
                <a:ext cx="4332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22E6AD2-BEC7-BF47-A884-D9413FD0C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392" y="2169527"/>
                <a:ext cx="43325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>
            <a:extLst>
              <a:ext uri="{FF2B5EF4-FFF2-40B4-BE49-F238E27FC236}">
                <a16:creationId xmlns:a16="http://schemas.microsoft.com/office/drawing/2014/main" id="{27C41B9D-E1C2-074E-8549-71EA1634ED77}"/>
              </a:ext>
            </a:extLst>
          </p:cNvPr>
          <p:cNvSpPr/>
          <p:nvPr/>
        </p:nvSpPr>
        <p:spPr>
          <a:xfrm>
            <a:off x="4573594" y="315177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61F9F0-1397-EF40-86F6-DEF21ABF7CC1}"/>
              </a:ext>
            </a:extLst>
          </p:cNvPr>
          <p:cNvSpPr/>
          <p:nvPr/>
        </p:nvSpPr>
        <p:spPr>
          <a:xfrm>
            <a:off x="4163929" y="3606649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5C13CD-77D3-FB46-BAC5-577DE611A82F}"/>
              </a:ext>
            </a:extLst>
          </p:cNvPr>
          <p:cNvSpPr/>
          <p:nvPr/>
        </p:nvSpPr>
        <p:spPr>
          <a:xfrm>
            <a:off x="4648397" y="3617948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F771369-5504-9A46-95DC-2D8FB65DAE91}"/>
              </a:ext>
            </a:extLst>
          </p:cNvPr>
          <p:cNvSpPr/>
          <p:nvPr/>
        </p:nvSpPr>
        <p:spPr>
          <a:xfrm>
            <a:off x="4427610" y="341984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62EB8E7-386D-744A-A533-54AD0C088B63}"/>
              </a:ext>
            </a:extLst>
          </p:cNvPr>
          <p:cNvSpPr/>
          <p:nvPr/>
        </p:nvSpPr>
        <p:spPr>
          <a:xfrm>
            <a:off x="4778247" y="316483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428A2AA-7B9F-8B47-9B35-D2421F869B9A}"/>
              </a:ext>
            </a:extLst>
          </p:cNvPr>
          <p:cNvSpPr/>
          <p:nvPr/>
        </p:nvSpPr>
        <p:spPr>
          <a:xfrm>
            <a:off x="4954756" y="2937060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CBE84C2-DCE6-AC46-BCF0-3A68625BE625}"/>
              </a:ext>
            </a:extLst>
          </p:cNvPr>
          <p:cNvSpPr/>
          <p:nvPr/>
        </p:nvSpPr>
        <p:spPr>
          <a:xfrm>
            <a:off x="4760089" y="274477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811FC9C-FA4E-B941-A05D-9589C58BBB3E}"/>
              </a:ext>
            </a:extLst>
          </p:cNvPr>
          <p:cNvSpPr/>
          <p:nvPr/>
        </p:nvSpPr>
        <p:spPr>
          <a:xfrm>
            <a:off x="4895378" y="252771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A17863E-22F7-134B-978D-7296F5CCE583}"/>
              </a:ext>
            </a:extLst>
          </p:cNvPr>
          <p:cNvSpPr/>
          <p:nvPr/>
        </p:nvSpPr>
        <p:spPr>
          <a:xfrm>
            <a:off x="4582061" y="278955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2E9DD0E-69B9-CA40-9C1C-A2B6ADD87D2F}"/>
              </a:ext>
            </a:extLst>
          </p:cNvPr>
          <p:cNvSpPr/>
          <p:nvPr/>
        </p:nvSpPr>
        <p:spPr>
          <a:xfrm>
            <a:off x="4285463" y="315487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AABB410-198D-7246-A7DC-E97E47E1D5DD}"/>
              </a:ext>
            </a:extLst>
          </p:cNvPr>
          <p:cNvSpPr/>
          <p:nvPr/>
        </p:nvSpPr>
        <p:spPr>
          <a:xfrm>
            <a:off x="4142264" y="298566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53BDA96-88BA-C546-A43F-37AA7D4F7CF6}"/>
              </a:ext>
            </a:extLst>
          </p:cNvPr>
          <p:cNvSpPr/>
          <p:nvPr/>
        </p:nvSpPr>
        <p:spPr>
          <a:xfrm>
            <a:off x="4028457" y="2750349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8ED8A21-DFA1-7841-A703-8324B5A38B9A}"/>
              </a:ext>
            </a:extLst>
          </p:cNvPr>
          <p:cNvSpPr/>
          <p:nvPr/>
        </p:nvSpPr>
        <p:spPr>
          <a:xfrm>
            <a:off x="4375872" y="2750349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6D227CE-0398-5046-85F5-5F454399B1D5}"/>
              </a:ext>
            </a:extLst>
          </p:cNvPr>
          <p:cNvSpPr/>
          <p:nvPr/>
        </p:nvSpPr>
        <p:spPr>
          <a:xfrm>
            <a:off x="4648398" y="259260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E9B362A-FFAE-FE40-A3C9-A5A54AB2B71A}"/>
              </a:ext>
            </a:extLst>
          </p:cNvPr>
          <p:cNvSpPr/>
          <p:nvPr/>
        </p:nvSpPr>
        <p:spPr>
          <a:xfrm>
            <a:off x="4625831" y="236722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84CE366-1D20-FA43-B271-2EED763B70EA}"/>
              </a:ext>
            </a:extLst>
          </p:cNvPr>
          <p:cNvSpPr/>
          <p:nvPr/>
        </p:nvSpPr>
        <p:spPr>
          <a:xfrm>
            <a:off x="4436266" y="252771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297CEB9-29AB-4F44-9D50-6FE9959D0F7F}"/>
              </a:ext>
            </a:extLst>
          </p:cNvPr>
          <p:cNvSpPr/>
          <p:nvPr/>
        </p:nvSpPr>
        <p:spPr>
          <a:xfrm>
            <a:off x="4277443" y="2390349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5109D88-29CB-FF41-BCE2-A070BD8294E6}"/>
              </a:ext>
            </a:extLst>
          </p:cNvPr>
          <p:cNvSpPr/>
          <p:nvPr/>
        </p:nvSpPr>
        <p:spPr>
          <a:xfrm>
            <a:off x="4218825" y="2614330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CDA80B-730F-C34F-9CD1-435186FDC109}"/>
              </a:ext>
            </a:extLst>
          </p:cNvPr>
          <p:cNvSpPr/>
          <p:nvPr/>
        </p:nvSpPr>
        <p:spPr>
          <a:xfrm>
            <a:off x="4642932" y="3369235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6B6B33-82B7-1B4F-8CC8-865619C29E2B}"/>
              </a:ext>
            </a:extLst>
          </p:cNvPr>
          <p:cNvSpPr/>
          <p:nvPr/>
        </p:nvSpPr>
        <p:spPr>
          <a:xfrm>
            <a:off x="4884539" y="337353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A5DCC30-ACAC-1340-ACFD-96FD34AAD184}"/>
              </a:ext>
            </a:extLst>
          </p:cNvPr>
          <p:cNvSpPr/>
          <p:nvPr/>
        </p:nvSpPr>
        <p:spPr>
          <a:xfrm>
            <a:off x="5075867" y="3281694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5249C59-AD11-2F44-B9CE-DB9D382A72FD}"/>
              </a:ext>
            </a:extLst>
          </p:cNvPr>
          <p:cNvSpPr/>
          <p:nvPr/>
        </p:nvSpPr>
        <p:spPr>
          <a:xfrm>
            <a:off x="4091471" y="3345307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996A87C-673E-BF41-9DB8-EFAE072065A2}"/>
              </a:ext>
            </a:extLst>
          </p:cNvPr>
          <p:cNvSpPr/>
          <p:nvPr/>
        </p:nvSpPr>
        <p:spPr>
          <a:xfrm>
            <a:off x="3932899" y="3559831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F8097A0-8853-E645-AC85-B1100CAE2A5C}"/>
              </a:ext>
            </a:extLst>
          </p:cNvPr>
          <p:cNvSpPr/>
          <p:nvPr/>
        </p:nvSpPr>
        <p:spPr>
          <a:xfrm>
            <a:off x="3863007" y="3333244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2F96D53-94D1-5943-AE46-F5BCF6C779E9}"/>
              </a:ext>
            </a:extLst>
          </p:cNvPr>
          <p:cNvSpPr/>
          <p:nvPr/>
        </p:nvSpPr>
        <p:spPr>
          <a:xfrm>
            <a:off x="3694706" y="314042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CEFEF43-2EB4-1042-8DE2-C867ECE5C545}"/>
              </a:ext>
            </a:extLst>
          </p:cNvPr>
          <p:cNvSpPr/>
          <p:nvPr/>
        </p:nvSpPr>
        <p:spPr>
          <a:xfrm>
            <a:off x="3948129" y="3013084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28A257B-C416-E74F-8F4C-1B7784B890CA}"/>
              </a:ext>
            </a:extLst>
          </p:cNvPr>
          <p:cNvSpPr/>
          <p:nvPr/>
        </p:nvSpPr>
        <p:spPr>
          <a:xfrm>
            <a:off x="3716321" y="2832315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9ECDCEF-A22B-0C48-99F1-5C26432DE034}"/>
              </a:ext>
            </a:extLst>
          </p:cNvPr>
          <p:cNvSpPr/>
          <p:nvPr/>
        </p:nvSpPr>
        <p:spPr>
          <a:xfrm>
            <a:off x="3707416" y="2494918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A54C6EC-6EB9-274A-8424-55EE2CFFC0C3}"/>
              </a:ext>
            </a:extLst>
          </p:cNvPr>
          <p:cNvSpPr/>
          <p:nvPr/>
        </p:nvSpPr>
        <p:spPr>
          <a:xfrm>
            <a:off x="3923176" y="2558358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66EB5CC-48B8-9747-B65C-B30A870BF98A}"/>
              </a:ext>
            </a:extLst>
          </p:cNvPr>
          <p:cNvSpPr/>
          <p:nvPr/>
        </p:nvSpPr>
        <p:spPr>
          <a:xfrm>
            <a:off x="3976669" y="231630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C0C0D52-F160-6642-9A6A-B1ADF255AC1F}"/>
              </a:ext>
            </a:extLst>
          </p:cNvPr>
          <p:cNvSpPr/>
          <p:nvPr/>
        </p:nvSpPr>
        <p:spPr>
          <a:xfrm>
            <a:off x="4364984" y="2998379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5B3F13-7736-524E-9F9B-852AEF20BF1F}"/>
              </a:ext>
            </a:extLst>
          </p:cNvPr>
          <p:cNvSpPr/>
          <p:nvPr/>
        </p:nvSpPr>
        <p:spPr>
          <a:xfrm>
            <a:off x="4759698" y="2992323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2073EF0-38C4-BC4B-AA14-0C861410CDC7}"/>
              </a:ext>
            </a:extLst>
          </p:cNvPr>
          <p:cNvCxnSpPr/>
          <p:nvPr/>
        </p:nvCxnSpPr>
        <p:spPr>
          <a:xfrm flipV="1">
            <a:off x="5681263" y="2417330"/>
            <a:ext cx="0" cy="14369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BC5BD7D-18BE-9D46-9F8F-86242FDC542A}"/>
              </a:ext>
            </a:extLst>
          </p:cNvPr>
          <p:cNvCxnSpPr>
            <a:cxnSpLocks/>
          </p:cNvCxnSpPr>
          <p:nvPr/>
        </p:nvCxnSpPr>
        <p:spPr>
          <a:xfrm flipV="1">
            <a:off x="5607784" y="3794634"/>
            <a:ext cx="1909946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8D5FF1D-FC44-A943-A636-BAEBBFBBDE5B}"/>
                  </a:ext>
                </a:extLst>
              </p:cNvPr>
              <p:cNvSpPr/>
              <p:nvPr/>
            </p:nvSpPr>
            <p:spPr>
              <a:xfrm>
                <a:off x="7302795" y="3757566"/>
                <a:ext cx="4285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8D5FF1D-FC44-A943-A636-BAEBBFBBD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795" y="3757566"/>
                <a:ext cx="42851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4C992C4-6F99-1141-9076-5E0C94DB8AE5}"/>
                  </a:ext>
                </a:extLst>
              </p:cNvPr>
              <p:cNvSpPr/>
              <p:nvPr/>
            </p:nvSpPr>
            <p:spPr>
              <a:xfrm>
                <a:off x="5347539" y="2175087"/>
                <a:ext cx="4332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4C992C4-6F99-1141-9076-5E0C94DB8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539" y="2175087"/>
                <a:ext cx="43325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>
            <a:extLst>
              <a:ext uri="{FF2B5EF4-FFF2-40B4-BE49-F238E27FC236}">
                <a16:creationId xmlns:a16="http://schemas.microsoft.com/office/drawing/2014/main" id="{5633BC18-E6F9-5C4E-973A-76D2DD560A06}"/>
              </a:ext>
            </a:extLst>
          </p:cNvPr>
          <p:cNvSpPr/>
          <p:nvPr/>
        </p:nvSpPr>
        <p:spPr>
          <a:xfrm>
            <a:off x="6600652" y="314792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7DFCDAA-360B-484A-A800-8D96B0D87F2F}"/>
              </a:ext>
            </a:extLst>
          </p:cNvPr>
          <p:cNvSpPr/>
          <p:nvPr/>
        </p:nvSpPr>
        <p:spPr>
          <a:xfrm>
            <a:off x="6190987" y="3602801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572E312-0BD3-F240-ACF8-B4254744482F}"/>
              </a:ext>
            </a:extLst>
          </p:cNvPr>
          <p:cNvSpPr/>
          <p:nvPr/>
        </p:nvSpPr>
        <p:spPr>
          <a:xfrm>
            <a:off x="6675455" y="361410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8086501-A90E-1E4B-924D-DF638301B5EB}"/>
              </a:ext>
            </a:extLst>
          </p:cNvPr>
          <p:cNvSpPr/>
          <p:nvPr/>
        </p:nvSpPr>
        <p:spPr>
          <a:xfrm>
            <a:off x="6454668" y="3415994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B10EC32-655D-3A46-9646-E510CAC5699A}"/>
              </a:ext>
            </a:extLst>
          </p:cNvPr>
          <p:cNvSpPr/>
          <p:nvPr/>
        </p:nvSpPr>
        <p:spPr>
          <a:xfrm>
            <a:off x="6805305" y="316098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E55357D-9268-914C-A922-375233A982B0}"/>
              </a:ext>
            </a:extLst>
          </p:cNvPr>
          <p:cNvSpPr/>
          <p:nvPr/>
        </p:nvSpPr>
        <p:spPr>
          <a:xfrm>
            <a:off x="6981814" y="293321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A961F51-B42E-2141-8AAD-CC57EBDCD252}"/>
              </a:ext>
            </a:extLst>
          </p:cNvPr>
          <p:cNvSpPr/>
          <p:nvPr/>
        </p:nvSpPr>
        <p:spPr>
          <a:xfrm>
            <a:off x="6787147" y="274092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D07BE34-0120-8D48-A731-993FF30CDE6F}"/>
              </a:ext>
            </a:extLst>
          </p:cNvPr>
          <p:cNvSpPr/>
          <p:nvPr/>
        </p:nvSpPr>
        <p:spPr>
          <a:xfrm>
            <a:off x="6922436" y="252386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705D21F-09E4-0A44-B027-ABD5F56CA0C7}"/>
              </a:ext>
            </a:extLst>
          </p:cNvPr>
          <p:cNvSpPr/>
          <p:nvPr/>
        </p:nvSpPr>
        <p:spPr>
          <a:xfrm>
            <a:off x="6609119" y="278570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67F9A26-5C2E-9143-8C5C-5B0A17B9D3C9}"/>
              </a:ext>
            </a:extLst>
          </p:cNvPr>
          <p:cNvSpPr/>
          <p:nvPr/>
        </p:nvSpPr>
        <p:spPr>
          <a:xfrm>
            <a:off x="6312521" y="315102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E3BFB85-F47F-E947-AAB5-8679CF34CC5C}"/>
              </a:ext>
            </a:extLst>
          </p:cNvPr>
          <p:cNvSpPr/>
          <p:nvPr/>
        </p:nvSpPr>
        <p:spPr>
          <a:xfrm>
            <a:off x="6169322" y="298181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2A3D775-C576-E447-BECB-38C4921C5E50}"/>
              </a:ext>
            </a:extLst>
          </p:cNvPr>
          <p:cNvSpPr/>
          <p:nvPr/>
        </p:nvSpPr>
        <p:spPr>
          <a:xfrm>
            <a:off x="6052466" y="274789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C540768-4B97-BD45-A135-AE33A3BC57B3}"/>
              </a:ext>
            </a:extLst>
          </p:cNvPr>
          <p:cNvSpPr/>
          <p:nvPr/>
        </p:nvSpPr>
        <p:spPr>
          <a:xfrm>
            <a:off x="6402930" y="274650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D675046-6DCD-5A4F-9445-8EF6C4B1380B}"/>
              </a:ext>
            </a:extLst>
          </p:cNvPr>
          <p:cNvSpPr/>
          <p:nvPr/>
        </p:nvSpPr>
        <p:spPr>
          <a:xfrm>
            <a:off x="6675456" y="2588757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F0488B0-6E26-5A42-948B-438C06786F84}"/>
              </a:ext>
            </a:extLst>
          </p:cNvPr>
          <p:cNvSpPr/>
          <p:nvPr/>
        </p:nvSpPr>
        <p:spPr>
          <a:xfrm>
            <a:off x="6652889" y="236337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94B1FB5-4277-5747-8ADE-F0DA603AB479}"/>
              </a:ext>
            </a:extLst>
          </p:cNvPr>
          <p:cNvSpPr/>
          <p:nvPr/>
        </p:nvSpPr>
        <p:spPr>
          <a:xfrm>
            <a:off x="6463324" y="252386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B327A1D-7B48-AA4C-90C1-0663A14C8F7B}"/>
              </a:ext>
            </a:extLst>
          </p:cNvPr>
          <p:cNvSpPr/>
          <p:nvPr/>
        </p:nvSpPr>
        <p:spPr>
          <a:xfrm>
            <a:off x="6304501" y="238650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EE82FCA-0DC9-E440-AB2D-6508CCC41203}"/>
              </a:ext>
            </a:extLst>
          </p:cNvPr>
          <p:cNvSpPr/>
          <p:nvPr/>
        </p:nvSpPr>
        <p:spPr>
          <a:xfrm>
            <a:off x="6245883" y="261048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A76688F-C0DF-0441-956F-1804CA84A0A2}"/>
              </a:ext>
            </a:extLst>
          </p:cNvPr>
          <p:cNvSpPr/>
          <p:nvPr/>
        </p:nvSpPr>
        <p:spPr>
          <a:xfrm>
            <a:off x="6669990" y="3365387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4BBAA58-E6F6-1B4B-89C9-696CB5553A02}"/>
              </a:ext>
            </a:extLst>
          </p:cNvPr>
          <p:cNvSpPr/>
          <p:nvPr/>
        </p:nvSpPr>
        <p:spPr>
          <a:xfrm>
            <a:off x="6911597" y="336968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46F3B25-4D2B-5A49-8C7B-3B1B6A66C22F}"/>
              </a:ext>
            </a:extLst>
          </p:cNvPr>
          <p:cNvSpPr/>
          <p:nvPr/>
        </p:nvSpPr>
        <p:spPr>
          <a:xfrm>
            <a:off x="7102925" y="327784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F2FC581-2EB3-694B-B9F8-6AE8D37DF45C}"/>
              </a:ext>
            </a:extLst>
          </p:cNvPr>
          <p:cNvSpPr/>
          <p:nvPr/>
        </p:nvSpPr>
        <p:spPr>
          <a:xfrm>
            <a:off x="6118529" y="3341459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A0A63BB-F8F7-6F46-A3A4-D74257AB2248}"/>
              </a:ext>
            </a:extLst>
          </p:cNvPr>
          <p:cNvSpPr/>
          <p:nvPr/>
        </p:nvSpPr>
        <p:spPr>
          <a:xfrm>
            <a:off x="5959957" y="3555983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2AF7E36-604B-1D46-A2B0-3D39E782E2A6}"/>
              </a:ext>
            </a:extLst>
          </p:cNvPr>
          <p:cNvSpPr/>
          <p:nvPr/>
        </p:nvSpPr>
        <p:spPr>
          <a:xfrm>
            <a:off x="5890065" y="332939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ABD519D-AE02-5D44-943F-AE3A461193C9}"/>
              </a:ext>
            </a:extLst>
          </p:cNvPr>
          <p:cNvSpPr/>
          <p:nvPr/>
        </p:nvSpPr>
        <p:spPr>
          <a:xfrm>
            <a:off x="5721764" y="313657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18A65BD-F1BB-B84E-A47D-4F84F703CB94}"/>
              </a:ext>
            </a:extLst>
          </p:cNvPr>
          <p:cNvSpPr/>
          <p:nvPr/>
        </p:nvSpPr>
        <p:spPr>
          <a:xfrm>
            <a:off x="5975187" y="300923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D6C5C7C-F4CC-4F44-AAD7-7BB653F9FBFD}"/>
              </a:ext>
            </a:extLst>
          </p:cNvPr>
          <p:cNvSpPr/>
          <p:nvPr/>
        </p:nvSpPr>
        <p:spPr>
          <a:xfrm>
            <a:off x="5743379" y="2828467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BA7AA7B8-72A0-A349-A805-CC439CC12EA7}"/>
              </a:ext>
            </a:extLst>
          </p:cNvPr>
          <p:cNvSpPr/>
          <p:nvPr/>
        </p:nvSpPr>
        <p:spPr>
          <a:xfrm>
            <a:off x="5734474" y="249107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CF5C4F69-E902-E342-90F2-CCD7EAE5E51A}"/>
              </a:ext>
            </a:extLst>
          </p:cNvPr>
          <p:cNvSpPr/>
          <p:nvPr/>
        </p:nvSpPr>
        <p:spPr>
          <a:xfrm>
            <a:off x="5950234" y="2554510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CB67568-4C59-BB43-8158-430ABA905B16}"/>
              </a:ext>
            </a:extLst>
          </p:cNvPr>
          <p:cNvSpPr/>
          <p:nvPr/>
        </p:nvSpPr>
        <p:spPr>
          <a:xfrm>
            <a:off x="6003727" y="2312452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9633145-27AD-FC4E-B7E5-5189A802A22A}"/>
              </a:ext>
            </a:extLst>
          </p:cNvPr>
          <p:cNvSpPr/>
          <p:nvPr/>
        </p:nvSpPr>
        <p:spPr>
          <a:xfrm>
            <a:off x="6392042" y="2994531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84E235F-FD18-F348-834F-C4DDE861AD6F}"/>
              </a:ext>
            </a:extLst>
          </p:cNvPr>
          <p:cNvSpPr/>
          <p:nvPr/>
        </p:nvSpPr>
        <p:spPr>
          <a:xfrm>
            <a:off x="6786756" y="2988475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666089E7-C20B-714B-9339-D00957265A11}"/>
              </a:ext>
            </a:extLst>
          </p:cNvPr>
          <p:cNvSpPr/>
          <p:nvPr/>
        </p:nvSpPr>
        <p:spPr>
          <a:xfrm>
            <a:off x="4012619" y="2185662"/>
            <a:ext cx="1486571" cy="1142695"/>
          </a:xfrm>
          <a:custGeom>
            <a:avLst/>
            <a:gdLst>
              <a:gd name="connsiteX0" fmla="*/ 334779 w 1486571"/>
              <a:gd name="connsiteY0" fmla="*/ 0 h 1142695"/>
              <a:gd name="connsiteX1" fmla="*/ 671 w 1486571"/>
              <a:gd name="connsiteY1" fmla="*/ 628650 h 1142695"/>
              <a:gd name="connsiteX2" fmla="*/ 290817 w 1486571"/>
              <a:gd name="connsiteY2" fmla="*/ 1129812 h 1142695"/>
              <a:gd name="connsiteX3" fmla="*/ 1486571 w 1486571"/>
              <a:gd name="connsiteY3" fmla="*/ 945173 h 114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571" h="1142695">
                <a:moveTo>
                  <a:pt x="334779" y="0"/>
                </a:moveTo>
                <a:cubicBezTo>
                  <a:pt x="171388" y="220174"/>
                  <a:pt x="7998" y="440348"/>
                  <a:pt x="671" y="628650"/>
                </a:cubicBezTo>
                <a:cubicBezTo>
                  <a:pt x="-6656" y="816952"/>
                  <a:pt x="43167" y="1077058"/>
                  <a:pt x="290817" y="1129812"/>
                </a:cubicBezTo>
                <a:cubicBezTo>
                  <a:pt x="538467" y="1182566"/>
                  <a:pt x="1012519" y="1063869"/>
                  <a:pt x="1486571" y="945173"/>
                </a:cubicBezTo>
              </a:path>
            </a:pathLst>
          </a:custGeom>
          <a:ln w="254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9D53E3-8D76-E64B-AE6E-9B1BA1B7DB5E}"/>
              </a:ext>
            </a:extLst>
          </p:cNvPr>
          <p:cNvSpPr/>
          <p:nvPr/>
        </p:nvSpPr>
        <p:spPr>
          <a:xfrm>
            <a:off x="5994031" y="2198077"/>
            <a:ext cx="1417884" cy="1152443"/>
          </a:xfrm>
          <a:custGeom>
            <a:avLst/>
            <a:gdLst>
              <a:gd name="connsiteX0" fmla="*/ 354015 w 1417884"/>
              <a:gd name="connsiteY0" fmla="*/ 0 h 1152443"/>
              <a:gd name="connsiteX1" fmla="*/ 129811 w 1417884"/>
              <a:gd name="connsiteY1" fmla="*/ 334108 h 1152443"/>
              <a:gd name="connsiteX2" fmla="*/ 15511 w 1417884"/>
              <a:gd name="connsiteY2" fmla="*/ 646235 h 1152443"/>
              <a:gd name="connsiteX3" fmla="*/ 472711 w 1417884"/>
              <a:gd name="connsiteY3" fmla="*/ 703385 h 1152443"/>
              <a:gd name="connsiteX4" fmla="*/ 551842 w 1417884"/>
              <a:gd name="connsiteY4" fmla="*/ 874835 h 1152443"/>
              <a:gd name="connsiteX5" fmla="*/ 428750 w 1417884"/>
              <a:gd name="connsiteY5" fmla="*/ 927588 h 1152443"/>
              <a:gd name="connsiteX6" fmla="*/ 345223 w 1417884"/>
              <a:gd name="connsiteY6" fmla="*/ 791308 h 1152443"/>
              <a:gd name="connsiteX7" fmla="*/ 230923 w 1417884"/>
              <a:gd name="connsiteY7" fmla="*/ 729761 h 1152443"/>
              <a:gd name="connsiteX8" fmla="*/ 129811 w 1417884"/>
              <a:gd name="connsiteY8" fmla="*/ 786911 h 1152443"/>
              <a:gd name="connsiteX9" fmla="*/ 143000 w 1417884"/>
              <a:gd name="connsiteY9" fmla="*/ 940777 h 1152443"/>
              <a:gd name="connsiteX10" fmla="*/ 314450 w 1417884"/>
              <a:gd name="connsiteY10" fmla="*/ 1094642 h 1152443"/>
              <a:gd name="connsiteX11" fmla="*/ 468315 w 1417884"/>
              <a:gd name="connsiteY11" fmla="*/ 1068265 h 1152443"/>
              <a:gd name="connsiteX12" fmla="*/ 587011 w 1417884"/>
              <a:gd name="connsiteY12" fmla="*/ 888023 h 1152443"/>
              <a:gd name="connsiteX13" fmla="*/ 696915 w 1417884"/>
              <a:gd name="connsiteY13" fmla="*/ 738554 h 1152443"/>
              <a:gd name="connsiteX14" fmla="*/ 877157 w 1417884"/>
              <a:gd name="connsiteY14" fmla="*/ 720969 h 1152443"/>
              <a:gd name="connsiteX15" fmla="*/ 956288 w 1417884"/>
              <a:gd name="connsiteY15" fmla="*/ 830873 h 1152443"/>
              <a:gd name="connsiteX16" fmla="*/ 925515 w 1417884"/>
              <a:gd name="connsiteY16" fmla="*/ 905608 h 1152443"/>
              <a:gd name="connsiteX17" fmla="*/ 754065 w 1417884"/>
              <a:gd name="connsiteY17" fmla="*/ 923192 h 1152443"/>
              <a:gd name="connsiteX18" fmla="*/ 604596 w 1417884"/>
              <a:gd name="connsiteY18" fmla="*/ 953965 h 1152443"/>
              <a:gd name="connsiteX19" fmla="*/ 582615 w 1417884"/>
              <a:gd name="connsiteY19" fmla="*/ 1107831 h 1152443"/>
              <a:gd name="connsiteX20" fmla="*/ 837592 w 1417884"/>
              <a:gd name="connsiteY20" fmla="*/ 1129811 h 1152443"/>
              <a:gd name="connsiteX21" fmla="*/ 1417884 w 1417884"/>
              <a:gd name="connsiteY21" fmla="*/ 813288 h 115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17884" h="1152443">
                <a:moveTo>
                  <a:pt x="354015" y="0"/>
                </a:moveTo>
                <a:cubicBezTo>
                  <a:pt x="270121" y="113201"/>
                  <a:pt x="186228" y="226402"/>
                  <a:pt x="129811" y="334108"/>
                </a:cubicBezTo>
                <a:cubicBezTo>
                  <a:pt x="73394" y="441814"/>
                  <a:pt x="-41639" y="584689"/>
                  <a:pt x="15511" y="646235"/>
                </a:cubicBezTo>
                <a:cubicBezTo>
                  <a:pt x="72661" y="707781"/>
                  <a:pt x="383323" y="665285"/>
                  <a:pt x="472711" y="703385"/>
                </a:cubicBezTo>
                <a:cubicBezTo>
                  <a:pt x="562099" y="741485"/>
                  <a:pt x="559169" y="837468"/>
                  <a:pt x="551842" y="874835"/>
                </a:cubicBezTo>
                <a:cubicBezTo>
                  <a:pt x="544515" y="912202"/>
                  <a:pt x="463187" y="941509"/>
                  <a:pt x="428750" y="927588"/>
                </a:cubicBezTo>
                <a:cubicBezTo>
                  <a:pt x="394314" y="913667"/>
                  <a:pt x="378194" y="824279"/>
                  <a:pt x="345223" y="791308"/>
                </a:cubicBezTo>
                <a:cubicBezTo>
                  <a:pt x="312252" y="758337"/>
                  <a:pt x="266825" y="730494"/>
                  <a:pt x="230923" y="729761"/>
                </a:cubicBezTo>
                <a:cubicBezTo>
                  <a:pt x="195021" y="729028"/>
                  <a:pt x="144465" y="751742"/>
                  <a:pt x="129811" y="786911"/>
                </a:cubicBezTo>
                <a:cubicBezTo>
                  <a:pt x="115157" y="822080"/>
                  <a:pt x="112227" y="889489"/>
                  <a:pt x="143000" y="940777"/>
                </a:cubicBezTo>
                <a:cubicBezTo>
                  <a:pt x="173773" y="992065"/>
                  <a:pt x="260231" y="1073394"/>
                  <a:pt x="314450" y="1094642"/>
                </a:cubicBezTo>
                <a:cubicBezTo>
                  <a:pt x="368669" y="1115890"/>
                  <a:pt x="422888" y="1102701"/>
                  <a:pt x="468315" y="1068265"/>
                </a:cubicBezTo>
                <a:cubicBezTo>
                  <a:pt x="513742" y="1033829"/>
                  <a:pt x="548911" y="942975"/>
                  <a:pt x="587011" y="888023"/>
                </a:cubicBezTo>
                <a:cubicBezTo>
                  <a:pt x="625111" y="833071"/>
                  <a:pt x="648557" y="766396"/>
                  <a:pt x="696915" y="738554"/>
                </a:cubicBezTo>
                <a:cubicBezTo>
                  <a:pt x="745273" y="710712"/>
                  <a:pt x="833928" y="705583"/>
                  <a:pt x="877157" y="720969"/>
                </a:cubicBezTo>
                <a:cubicBezTo>
                  <a:pt x="920386" y="736356"/>
                  <a:pt x="948228" y="800100"/>
                  <a:pt x="956288" y="830873"/>
                </a:cubicBezTo>
                <a:cubicBezTo>
                  <a:pt x="964348" y="861646"/>
                  <a:pt x="959219" y="890222"/>
                  <a:pt x="925515" y="905608"/>
                </a:cubicBezTo>
                <a:cubicBezTo>
                  <a:pt x="891811" y="920995"/>
                  <a:pt x="807551" y="915133"/>
                  <a:pt x="754065" y="923192"/>
                </a:cubicBezTo>
                <a:cubicBezTo>
                  <a:pt x="700579" y="931251"/>
                  <a:pt x="633171" y="923192"/>
                  <a:pt x="604596" y="953965"/>
                </a:cubicBezTo>
                <a:cubicBezTo>
                  <a:pt x="576021" y="984738"/>
                  <a:pt x="543782" y="1078523"/>
                  <a:pt x="582615" y="1107831"/>
                </a:cubicBezTo>
                <a:cubicBezTo>
                  <a:pt x="621448" y="1137139"/>
                  <a:pt x="698380" y="1178902"/>
                  <a:pt x="837592" y="1129811"/>
                </a:cubicBezTo>
                <a:cubicBezTo>
                  <a:pt x="976804" y="1080720"/>
                  <a:pt x="1197344" y="947004"/>
                  <a:pt x="1417884" y="81328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8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EED1-1631-A745-8110-E0532DB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80CF1-D7ED-B241-96F8-9A953EF01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Let’s go back to spam classification example</a:t>
            </a:r>
          </a:p>
          <a:p>
            <a:pPr lvl="1"/>
            <a:r>
              <a:rPr lang="en-US" sz="1800" dirty="0"/>
              <a:t>Spam emails: 8</a:t>
            </a:r>
          </a:p>
          <a:p>
            <a:pPr lvl="1"/>
            <a:r>
              <a:rPr lang="en-US" sz="1800" dirty="0"/>
              <a:t>Ham emails: 4</a:t>
            </a:r>
          </a:p>
          <a:p>
            <a:r>
              <a:rPr lang="en-AU" sz="2000" dirty="0"/>
              <a:t>Definition of the Terms</a:t>
            </a:r>
          </a:p>
          <a:p>
            <a:pPr lvl="1"/>
            <a:r>
              <a:rPr lang="en-AU" sz="1800" dirty="0"/>
              <a:t>Positive (ham) : Observation is positive.</a:t>
            </a:r>
          </a:p>
          <a:p>
            <a:pPr lvl="1"/>
            <a:r>
              <a:rPr lang="en-AU" sz="1800" dirty="0"/>
              <a:t>Negative (spam) : Observation is not positive.</a:t>
            </a:r>
          </a:p>
          <a:p>
            <a:pPr lvl="1"/>
            <a:r>
              <a:rPr lang="en-AU" sz="1800" dirty="0"/>
              <a:t>True Positive (TP) : Observation is positive and is predicted to be positive.</a:t>
            </a:r>
          </a:p>
          <a:p>
            <a:pPr lvl="1"/>
            <a:r>
              <a:rPr lang="en-AU" sz="1800" dirty="0"/>
              <a:t>False Negative (FN) : Observation is positive but is predicted negative.</a:t>
            </a:r>
          </a:p>
          <a:p>
            <a:pPr lvl="1"/>
            <a:r>
              <a:rPr lang="en-AU" sz="1800" dirty="0"/>
              <a:t>True Negative (TN) : Observation is negative and is predicted to be negative.</a:t>
            </a:r>
          </a:p>
          <a:p>
            <a:pPr lvl="1"/>
            <a:r>
              <a:rPr lang="en-AU" sz="1800" dirty="0"/>
              <a:t>False Positive (FP) : Observation is negative but is predicted positive.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E1CC-F30C-6644-A945-EFA4E0F4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40F75-A85A-E742-A3B3-ADDB30B1328D}"/>
              </a:ext>
            </a:extLst>
          </p:cNvPr>
          <p:cNvSpPr/>
          <p:nvPr/>
        </p:nvSpPr>
        <p:spPr>
          <a:xfrm>
            <a:off x="2927683" y="4924686"/>
            <a:ext cx="35052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FN cannot be tolerated but FP can</a:t>
            </a:r>
          </a:p>
        </p:txBody>
      </p:sp>
    </p:spTree>
    <p:extLst>
      <p:ext uri="{BB962C8B-B14F-4D97-AF65-F5344CB8AC3E}">
        <p14:creationId xmlns:p14="http://schemas.microsoft.com/office/powerpoint/2010/main" val="424149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821C-6252-E64F-8190-A9A9E8D3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1626-C1A1-EA4D-970B-A163EA53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What is learning ?</a:t>
            </a:r>
          </a:p>
          <a:p>
            <a:r>
              <a:rPr lang="en-AU" sz="2000" dirty="0"/>
              <a:t>How good is the model ?</a:t>
            </a:r>
          </a:p>
          <a:p>
            <a:r>
              <a:rPr lang="en-US" sz="2000" dirty="0"/>
              <a:t>How does machine learning work?</a:t>
            </a:r>
          </a:p>
          <a:p>
            <a:r>
              <a:rPr lang="en-US" sz="2000" dirty="0"/>
              <a:t>Taxonomy of machine learning</a:t>
            </a:r>
          </a:p>
          <a:p>
            <a:r>
              <a:rPr lang="en-US" sz="2000" dirty="0"/>
              <a:t>Neural networks</a:t>
            </a:r>
          </a:p>
          <a:p>
            <a:r>
              <a:rPr lang="en-US" sz="2000" dirty="0"/>
              <a:t>Text mining</a:t>
            </a:r>
          </a:p>
          <a:p>
            <a:r>
              <a:rPr lang="en-US" sz="2000" dirty="0" err="1"/>
              <a:t>AirBnB</a:t>
            </a:r>
            <a:r>
              <a:rPr lang="en-US" sz="2000" dirty="0"/>
              <a:t> sentiment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2B34A-4311-F448-8FC4-B9669938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2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2ABC-7DB7-974F-868C-761F6E29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good is the model?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9B959E-EAA2-BA40-88D9-EC7DEAFB54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b="1" dirty="0"/>
                  <a:t>Confusion matrix</a:t>
                </a:r>
              </a:p>
              <a:p>
                <a:pPr lvl="8"/>
                <a:r>
                  <a:rPr lang="en-US" sz="1600" dirty="0"/>
                  <a:t>Spam(negative) emails: 8</a:t>
                </a:r>
              </a:p>
              <a:p>
                <a:pPr lvl="8"/>
                <a:r>
                  <a:rPr lang="en-US" sz="1600" dirty="0"/>
                  <a:t>Ham(positive) emails:   4</a:t>
                </a:r>
              </a:p>
              <a:p>
                <a:pPr lvl="8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𝑇𝑁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5, 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𝐹𝑃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= 1,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𝐹𝑁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endParaRPr lang="en-US" sz="16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9B959E-EAA2-BA40-88D9-EC7DEAFB54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7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AB4D8-B7F8-6842-873F-EE376E87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CAE925D-203B-F84A-8888-814E6936CE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763941"/>
                  </p:ext>
                </p:extLst>
              </p:nvPr>
            </p:nvGraphicFramePr>
            <p:xfrm>
              <a:off x="159111" y="2941415"/>
              <a:ext cx="4196451" cy="22656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325">
                      <a:extLst>
                        <a:ext uri="{9D8B030D-6E8A-4147-A177-3AD203B41FA5}">
                          <a16:colId xmlns:a16="http://schemas.microsoft.com/office/drawing/2014/main" val="1854079790"/>
                        </a:ext>
                      </a:extLst>
                    </a:gridCol>
                    <a:gridCol w="864680">
                      <a:extLst>
                        <a:ext uri="{9D8B030D-6E8A-4147-A177-3AD203B41FA5}">
                          <a16:colId xmlns:a16="http://schemas.microsoft.com/office/drawing/2014/main" val="3707604931"/>
                        </a:ext>
                      </a:extLst>
                    </a:gridCol>
                    <a:gridCol w="858253">
                      <a:extLst>
                        <a:ext uri="{9D8B030D-6E8A-4147-A177-3AD203B41FA5}">
                          <a16:colId xmlns:a16="http://schemas.microsoft.com/office/drawing/2014/main" val="3400474851"/>
                        </a:ext>
                      </a:extLst>
                    </a:gridCol>
                    <a:gridCol w="1669193">
                      <a:extLst>
                        <a:ext uri="{9D8B030D-6E8A-4147-A177-3AD203B41FA5}">
                          <a16:colId xmlns:a16="http://schemas.microsoft.com/office/drawing/2014/main" val="1809176382"/>
                        </a:ext>
                      </a:extLst>
                    </a:gridCol>
                  </a:tblGrid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Total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solidFill>
                                <a:schemeClr val="tx1"/>
                              </a:solidFill>
                            </a:rPr>
                            <a:t>Predicted Ham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Spam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6355376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Ham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𝐹𝑁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875929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Spam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𝐹𝑃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9143090"/>
                      </a:ext>
                    </a:extLst>
                  </a:tr>
                  <a:tr h="71421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 algn="ctr"/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𝐹𝑁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𝑇𝑁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𝐹𝑁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2439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CAE925D-203B-F84A-8888-814E6936CE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763941"/>
                  </p:ext>
                </p:extLst>
              </p:nvPr>
            </p:nvGraphicFramePr>
            <p:xfrm>
              <a:off x="159111" y="2941415"/>
              <a:ext cx="4196451" cy="22656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325">
                      <a:extLst>
                        <a:ext uri="{9D8B030D-6E8A-4147-A177-3AD203B41FA5}">
                          <a16:colId xmlns:a16="http://schemas.microsoft.com/office/drawing/2014/main" val="1854079790"/>
                        </a:ext>
                      </a:extLst>
                    </a:gridCol>
                    <a:gridCol w="864680">
                      <a:extLst>
                        <a:ext uri="{9D8B030D-6E8A-4147-A177-3AD203B41FA5}">
                          <a16:colId xmlns:a16="http://schemas.microsoft.com/office/drawing/2014/main" val="3707604931"/>
                        </a:ext>
                      </a:extLst>
                    </a:gridCol>
                    <a:gridCol w="858253">
                      <a:extLst>
                        <a:ext uri="{9D8B030D-6E8A-4147-A177-3AD203B41FA5}">
                          <a16:colId xmlns:a16="http://schemas.microsoft.com/office/drawing/2014/main" val="3400474851"/>
                        </a:ext>
                      </a:extLst>
                    </a:gridCol>
                    <a:gridCol w="1669193">
                      <a:extLst>
                        <a:ext uri="{9D8B030D-6E8A-4147-A177-3AD203B41FA5}">
                          <a16:colId xmlns:a16="http://schemas.microsoft.com/office/drawing/2014/main" val="1809176382"/>
                        </a:ext>
                      </a:extLst>
                    </a:gridCol>
                  </a:tblGrid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Total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solidFill>
                                <a:schemeClr val="tx1"/>
                              </a:solidFill>
                            </a:rPr>
                            <a:t>Predicted Ham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Spam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6355376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Ham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91304" t="-104878" r="-291304" b="-2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97015" t="-104878" r="-200000" b="-2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50758" t="-104878" r="-1515" b="-2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875929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Spam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91304" t="-204878" r="-291304" b="-1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97015" t="-204878" r="-200000" b="-1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50758" t="-204878" r="-1515" b="-1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9143090"/>
                      </a:ext>
                    </a:extLst>
                  </a:tr>
                  <a:tr h="71421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91304" t="-219298" r="-2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97015" t="-219298" r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 anchor="ctr">
                        <a:blipFill>
                          <a:blip r:embed="rId3"/>
                          <a:stretch>
                            <a:fillRect l="-150758" t="-219298" r="-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2439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87D4C34-E06A-604A-A981-1597CE52A8E1}"/>
              </a:ext>
            </a:extLst>
          </p:cNvPr>
          <p:cNvSpPr/>
          <p:nvPr/>
        </p:nvSpPr>
        <p:spPr>
          <a:xfrm rot="5400000">
            <a:off x="4135930" y="3580201"/>
            <a:ext cx="61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Recall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551A86-0C9E-5A44-B11E-64ADFD947165}"/>
              </a:ext>
            </a:extLst>
          </p:cNvPr>
          <p:cNvSpPr/>
          <p:nvPr/>
        </p:nvSpPr>
        <p:spPr>
          <a:xfrm>
            <a:off x="914964" y="5207092"/>
            <a:ext cx="845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Precision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64F6A-C834-4D48-9A73-9E69EBAFD6CD}"/>
              </a:ext>
            </a:extLst>
          </p:cNvPr>
          <p:cNvSpPr/>
          <p:nvPr/>
        </p:nvSpPr>
        <p:spPr>
          <a:xfrm rot="5400000">
            <a:off x="4000118" y="4746339"/>
            <a:ext cx="836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ADA870E-8445-7E4C-A8DE-E2817E2605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9689770"/>
                  </p:ext>
                </p:extLst>
              </p:nvPr>
            </p:nvGraphicFramePr>
            <p:xfrm>
              <a:off x="4706862" y="2941415"/>
              <a:ext cx="4196447" cy="22656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324">
                      <a:extLst>
                        <a:ext uri="{9D8B030D-6E8A-4147-A177-3AD203B41FA5}">
                          <a16:colId xmlns:a16="http://schemas.microsoft.com/office/drawing/2014/main" val="1854079790"/>
                        </a:ext>
                      </a:extLst>
                    </a:gridCol>
                    <a:gridCol w="864867">
                      <a:extLst>
                        <a:ext uri="{9D8B030D-6E8A-4147-A177-3AD203B41FA5}">
                          <a16:colId xmlns:a16="http://schemas.microsoft.com/office/drawing/2014/main" val="3707604931"/>
                        </a:ext>
                      </a:extLst>
                    </a:gridCol>
                    <a:gridCol w="858253">
                      <a:extLst>
                        <a:ext uri="{9D8B030D-6E8A-4147-A177-3AD203B41FA5}">
                          <a16:colId xmlns:a16="http://schemas.microsoft.com/office/drawing/2014/main" val="3400474851"/>
                        </a:ext>
                      </a:extLst>
                    </a:gridCol>
                    <a:gridCol w="1669003">
                      <a:extLst>
                        <a:ext uri="{9D8B030D-6E8A-4147-A177-3AD203B41FA5}">
                          <a16:colId xmlns:a16="http://schemas.microsoft.com/office/drawing/2014/main" val="1809176382"/>
                        </a:ext>
                      </a:extLst>
                    </a:gridCol>
                  </a:tblGrid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Total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Ham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Spam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6355376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Ham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25%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 algn="ctr"/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875929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Spam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87.5%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9143090"/>
                      </a:ext>
                    </a:extLst>
                  </a:tr>
                  <a:tr h="71421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50%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70%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67%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2439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ADA870E-8445-7E4C-A8DE-E2817E2605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9689770"/>
                  </p:ext>
                </p:extLst>
              </p:nvPr>
            </p:nvGraphicFramePr>
            <p:xfrm>
              <a:off x="4706862" y="2941415"/>
              <a:ext cx="4196447" cy="22656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324">
                      <a:extLst>
                        <a:ext uri="{9D8B030D-6E8A-4147-A177-3AD203B41FA5}">
                          <a16:colId xmlns:a16="http://schemas.microsoft.com/office/drawing/2014/main" val="1854079790"/>
                        </a:ext>
                      </a:extLst>
                    </a:gridCol>
                    <a:gridCol w="864867">
                      <a:extLst>
                        <a:ext uri="{9D8B030D-6E8A-4147-A177-3AD203B41FA5}">
                          <a16:colId xmlns:a16="http://schemas.microsoft.com/office/drawing/2014/main" val="3707604931"/>
                        </a:ext>
                      </a:extLst>
                    </a:gridCol>
                    <a:gridCol w="858253">
                      <a:extLst>
                        <a:ext uri="{9D8B030D-6E8A-4147-A177-3AD203B41FA5}">
                          <a16:colId xmlns:a16="http://schemas.microsoft.com/office/drawing/2014/main" val="3400474851"/>
                        </a:ext>
                      </a:extLst>
                    </a:gridCol>
                    <a:gridCol w="1669003">
                      <a:extLst>
                        <a:ext uri="{9D8B030D-6E8A-4147-A177-3AD203B41FA5}">
                          <a16:colId xmlns:a16="http://schemas.microsoft.com/office/drawing/2014/main" val="1809176382"/>
                        </a:ext>
                      </a:extLst>
                    </a:gridCol>
                  </a:tblGrid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Total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Ham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Predicted Spam</a:t>
                          </a:r>
                        </a:p>
                      </a:txBody>
                      <a:tcPr marL="73767" marR="73767" marT="36882" marB="36882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6355376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Ham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94118" t="-104878" r="-295588" b="-2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94118" t="-104878" r="-195588" b="-2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51515" t="-104878" r="-758" b="-2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875929"/>
                      </a:ext>
                    </a:extLst>
                  </a:tr>
                  <a:tr h="51715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Actual Spam</a:t>
                          </a:r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94118" t="-204878" r="-295588" b="-1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94118" t="-204878" r="-195588" b="-1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51515" t="-204878" r="-758" b="-1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9143090"/>
                      </a:ext>
                    </a:extLst>
                  </a:tr>
                  <a:tr h="71421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73767" marR="73767" marT="36882" marB="36882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94118" t="-219298" r="-295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94118" t="-219298" r="-195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3767" marR="73767" marT="36882" marB="36882">
                        <a:blipFill>
                          <a:blip r:embed="rId4"/>
                          <a:stretch>
                            <a:fillRect l="-151515" t="-219298" r="-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2439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260828F-FB6D-C94C-B775-F2259A5C2D12}"/>
              </a:ext>
            </a:extLst>
          </p:cNvPr>
          <p:cNvSpPr/>
          <p:nvPr/>
        </p:nvSpPr>
        <p:spPr>
          <a:xfrm rot="5400000">
            <a:off x="8683681" y="3580201"/>
            <a:ext cx="61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Recall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FF2824-267B-C34D-8688-518D310BC7CC}"/>
              </a:ext>
            </a:extLst>
          </p:cNvPr>
          <p:cNvSpPr/>
          <p:nvPr/>
        </p:nvSpPr>
        <p:spPr>
          <a:xfrm>
            <a:off x="5462715" y="5207092"/>
            <a:ext cx="845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Precision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E71884-B6A2-A847-9A43-66EBB2EB1A61}"/>
              </a:ext>
            </a:extLst>
          </p:cNvPr>
          <p:cNvSpPr/>
          <p:nvPr/>
        </p:nvSpPr>
        <p:spPr>
          <a:xfrm rot="5400000">
            <a:off x="8547869" y="4746339"/>
            <a:ext cx="836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15928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AEA9-9F85-C64B-BF9C-4B255BF2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as an optimization problem (often approximation)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3EC00-FAC3-A946-A630-6CC72FC0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21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B19EC-D85B-E646-9F1A-38C6A7BE83FD}"/>
              </a:ext>
            </a:extLst>
          </p:cNvPr>
          <p:cNvCxnSpPr>
            <a:cxnSpLocks/>
          </p:cNvCxnSpPr>
          <p:nvPr/>
        </p:nvCxnSpPr>
        <p:spPr>
          <a:xfrm flipV="1">
            <a:off x="453339" y="2003222"/>
            <a:ext cx="0" cy="253469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E1457B-FA7A-F841-9861-99E06E51BDDA}"/>
              </a:ext>
            </a:extLst>
          </p:cNvPr>
          <p:cNvCxnSpPr>
            <a:cxnSpLocks/>
          </p:cNvCxnSpPr>
          <p:nvPr/>
        </p:nvCxnSpPr>
        <p:spPr>
          <a:xfrm>
            <a:off x="261953" y="4399694"/>
            <a:ext cx="376459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8E4AE5-CBA7-7948-B59B-C5644DD2FB26}"/>
              </a:ext>
            </a:extLst>
          </p:cNvPr>
          <p:cNvSpPr/>
          <p:nvPr/>
        </p:nvSpPr>
        <p:spPr>
          <a:xfrm>
            <a:off x="665990" y="3910597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6F2CDA-986A-A544-9E0D-4BBDE28D2C97}"/>
              </a:ext>
            </a:extLst>
          </p:cNvPr>
          <p:cNvSpPr/>
          <p:nvPr/>
        </p:nvSpPr>
        <p:spPr>
          <a:xfrm>
            <a:off x="1066585" y="4048820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4C9CDA-C0BF-774D-968F-D8752208695C}"/>
              </a:ext>
            </a:extLst>
          </p:cNvPr>
          <p:cNvSpPr/>
          <p:nvPr/>
        </p:nvSpPr>
        <p:spPr>
          <a:xfrm>
            <a:off x="1519430" y="3660225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F0BA2E-430C-1749-8766-243527D529A8}"/>
              </a:ext>
            </a:extLst>
          </p:cNvPr>
          <p:cNvSpPr/>
          <p:nvPr/>
        </p:nvSpPr>
        <p:spPr>
          <a:xfrm>
            <a:off x="1131849" y="3666909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1855F5-D4DB-164D-B37B-C4E1EC381714}"/>
              </a:ext>
            </a:extLst>
          </p:cNvPr>
          <p:cNvSpPr/>
          <p:nvPr/>
        </p:nvSpPr>
        <p:spPr>
          <a:xfrm>
            <a:off x="1588541" y="4019022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549682-EFFB-BA44-B4D7-AECE82B02E94}"/>
              </a:ext>
            </a:extLst>
          </p:cNvPr>
          <p:cNvSpPr/>
          <p:nvPr/>
        </p:nvSpPr>
        <p:spPr>
          <a:xfrm>
            <a:off x="1709854" y="3284439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A11F5B-EF30-C246-BCCE-71CCE0936FE4}"/>
              </a:ext>
            </a:extLst>
          </p:cNvPr>
          <p:cNvSpPr/>
          <p:nvPr/>
        </p:nvSpPr>
        <p:spPr>
          <a:xfrm>
            <a:off x="1848077" y="3817587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5E47BC-238B-5041-B169-288EC1E41DD6}"/>
              </a:ext>
            </a:extLst>
          </p:cNvPr>
          <p:cNvSpPr/>
          <p:nvPr/>
        </p:nvSpPr>
        <p:spPr>
          <a:xfrm>
            <a:off x="2059361" y="352868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C8ACB7-8428-F448-9CE8-AFE88046CCAF}"/>
              </a:ext>
            </a:extLst>
          </p:cNvPr>
          <p:cNvSpPr/>
          <p:nvPr/>
        </p:nvSpPr>
        <p:spPr>
          <a:xfrm>
            <a:off x="2128472" y="316834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D40384-4534-7743-BD57-B612A4EE7048}"/>
              </a:ext>
            </a:extLst>
          </p:cNvPr>
          <p:cNvSpPr/>
          <p:nvPr/>
        </p:nvSpPr>
        <p:spPr>
          <a:xfrm>
            <a:off x="2391957" y="3284438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0CC1F2-634A-104F-8942-EB69B763D7A3}"/>
              </a:ext>
            </a:extLst>
          </p:cNvPr>
          <p:cNvSpPr/>
          <p:nvPr/>
        </p:nvSpPr>
        <p:spPr>
          <a:xfrm>
            <a:off x="2437627" y="3893129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556BCC-B3F8-D34F-AF95-19B83AC54DE4}"/>
              </a:ext>
            </a:extLst>
          </p:cNvPr>
          <p:cNvSpPr/>
          <p:nvPr/>
        </p:nvSpPr>
        <p:spPr>
          <a:xfrm>
            <a:off x="2723743" y="3584734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536857-C108-4641-ACBE-E8E2760273A8}"/>
              </a:ext>
            </a:extLst>
          </p:cNvPr>
          <p:cNvSpPr/>
          <p:nvPr/>
        </p:nvSpPr>
        <p:spPr>
          <a:xfrm>
            <a:off x="2888954" y="3979708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A9395A-A383-5342-BFB9-646EA5410803}"/>
              </a:ext>
            </a:extLst>
          </p:cNvPr>
          <p:cNvSpPr/>
          <p:nvPr/>
        </p:nvSpPr>
        <p:spPr>
          <a:xfrm>
            <a:off x="644726" y="3294923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36B476-15B4-1348-8562-684023A44F3D}"/>
              </a:ext>
            </a:extLst>
          </p:cNvPr>
          <p:cNvSpPr/>
          <p:nvPr/>
        </p:nvSpPr>
        <p:spPr>
          <a:xfrm>
            <a:off x="980942" y="2887744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B858E9-D0A6-5F49-AB0E-A9319D50A058}"/>
              </a:ext>
            </a:extLst>
          </p:cNvPr>
          <p:cNvSpPr/>
          <p:nvPr/>
        </p:nvSpPr>
        <p:spPr>
          <a:xfrm>
            <a:off x="1245668" y="2265639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1C2CFCE-2058-4E4C-ACF6-DAE54CF0F762}"/>
              </a:ext>
            </a:extLst>
          </p:cNvPr>
          <p:cNvSpPr/>
          <p:nvPr/>
        </p:nvSpPr>
        <p:spPr>
          <a:xfrm>
            <a:off x="1383892" y="2613855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007271-11CB-B14C-A802-4437C970FC1B}"/>
              </a:ext>
            </a:extLst>
          </p:cNvPr>
          <p:cNvSpPr/>
          <p:nvPr/>
        </p:nvSpPr>
        <p:spPr>
          <a:xfrm>
            <a:off x="1739878" y="2613753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888127-FD47-F84E-9935-1CF9297234EC}"/>
              </a:ext>
            </a:extLst>
          </p:cNvPr>
          <p:cNvSpPr/>
          <p:nvPr/>
        </p:nvSpPr>
        <p:spPr>
          <a:xfrm>
            <a:off x="2314444" y="2613905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89103D-79CC-5A46-AF20-50335E1BC03A}"/>
              </a:ext>
            </a:extLst>
          </p:cNvPr>
          <p:cNvSpPr/>
          <p:nvPr/>
        </p:nvSpPr>
        <p:spPr>
          <a:xfrm>
            <a:off x="2810071" y="2736787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EB0CACE-ED7A-324D-83DB-0C709C43DC89}"/>
              </a:ext>
            </a:extLst>
          </p:cNvPr>
          <p:cNvSpPr/>
          <p:nvPr/>
        </p:nvSpPr>
        <p:spPr>
          <a:xfrm>
            <a:off x="3356027" y="3030123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9F0B32-AA00-4949-9AFA-32A7ED0B81C2}"/>
              </a:ext>
            </a:extLst>
          </p:cNvPr>
          <p:cNvSpPr/>
          <p:nvPr/>
        </p:nvSpPr>
        <p:spPr>
          <a:xfrm>
            <a:off x="2948294" y="3156700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008165-994C-3B4A-8ED5-BE45C546AA8F}"/>
              </a:ext>
            </a:extLst>
          </p:cNvPr>
          <p:cNvSpPr/>
          <p:nvPr/>
        </p:nvSpPr>
        <p:spPr>
          <a:xfrm>
            <a:off x="3283269" y="3422661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6C0827-D8D2-8D47-8CFD-4493B61549EE}"/>
              </a:ext>
            </a:extLst>
          </p:cNvPr>
          <p:cNvSpPr/>
          <p:nvPr/>
        </p:nvSpPr>
        <p:spPr>
          <a:xfrm>
            <a:off x="3244996" y="2637585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6C7AB0-0EF4-A446-A1BF-074CD5F258A7}"/>
              </a:ext>
            </a:extLst>
          </p:cNvPr>
          <p:cNvSpPr/>
          <p:nvPr/>
        </p:nvSpPr>
        <p:spPr>
          <a:xfrm>
            <a:off x="1981187" y="2134782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F3D99F-5051-1F4A-ACB3-7A9521F5B328}"/>
              </a:ext>
            </a:extLst>
          </p:cNvPr>
          <p:cNvSpPr/>
          <p:nvPr/>
        </p:nvSpPr>
        <p:spPr>
          <a:xfrm>
            <a:off x="2654631" y="2406735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C11958-53E7-DD41-BB08-7A5E6CF83807}"/>
              </a:ext>
            </a:extLst>
          </p:cNvPr>
          <p:cNvSpPr/>
          <p:nvPr/>
        </p:nvSpPr>
        <p:spPr>
          <a:xfrm>
            <a:off x="848161" y="2450519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084A19-D037-2D4C-8017-E9F7EE4165D8}"/>
              </a:ext>
            </a:extLst>
          </p:cNvPr>
          <p:cNvSpPr/>
          <p:nvPr/>
        </p:nvSpPr>
        <p:spPr>
          <a:xfrm>
            <a:off x="644726" y="2755949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19689E5-BD7B-CB4C-998F-7B6B7A1BCF63}"/>
              </a:ext>
            </a:extLst>
          </p:cNvPr>
          <p:cNvSpPr/>
          <p:nvPr/>
        </p:nvSpPr>
        <p:spPr>
          <a:xfrm>
            <a:off x="2299404" y="2203893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EC938848-E850-4348-90C1-676D4B277300}"/>
              </a:ext>
            </a:extLst>
          </p:cNvPr>
          <p:cNvSpPr/>
          <p:nvPr/>
        </p:nvSpPr>
        <p:spPr>
          <a:xfrm>
            <a:off x="517438" y="2974656"/>
            <a:ext cx="3285308" cy="906018"/>
          </a:xfrm>
          <a:custGeom>
            <a:avLst/>
            <a:gdLst>
              <a:gd name="connsiteX0" fmla="*/ 0 w 3285308"/>
              <a:gd name="connsiteY0" fmla="*/ 906018 h 906018"/>
              <a:gd name="connsiteX1" fmla="*/ 574766 w 3285308"/>
              <a:gd name="connsiteY1" fmla="*/ 403098 h 906018"/>
              <a:gd name="connsiteX2" fmla="*/ 1358537 w 3285308"/>
              <a:gd name="connsiteY2" fmla="*/ 17743 h 906018"/>
              <a:gd name="connsiteX3" fmla="*/ 1933303 w 3285308"/>
              <a:gd name="connsiteY3" fmla="*/ 141840 h 906018"/>
              <a:gd name="connsiteX4" fmla="*/ 2841171 w 3285308"/>
              <a:gd name="connsiteY4" fmla="*/ 814578 h 906018"/>
              <a:gd name="connsiteX5" fmla="*/ 3285308 w 3285308"/>
              <a:gd name="connsiteY5" fmla="*/ 579446 h 90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308" h="906018">
                <a:moveTo>
                  <a:pt x="0" y="906018"/>
                </a:moveTo>
                <a:cubicBezTo>
                  <a:pt x="174171" y="728581"/>
                  <a:pt x="348343" y="551144"/>
                  <a:pt x="574766" y="403098"/>
                </a:cubicBezTo>
                <a:cubicBezTo>
                  <a:pt x="801189" y="255052"/>
                  <a:pt x="1132114" y="61286"/>
                  <a:pt x="1358537" y="17743"/>
                </a:cubicBezTo>
                <a:cubicBezTo>
                  <a:pt x="1584960" y="-25800"/>
                  <a:pt x="1686197" y="9034"/>
                  <a:pt x="1933303" y="141840"/>
                </a:cubicBezTo>
                <a:cubicBezTo>
                  <a:pt x="2180409" y="274646"/>
                  <a:pt x="2615837" y="741644"/>
                  <a:pt x="2841171" y="814578"/>
                </a:cubicBezTo>
                <a:cubicBezTo>
                  <a:pt x="3066505" y="887512"/>
                  <a:pt x="3175906" y="733479"/>
                  <a:pt x="3285308" y="579446"/>
                </a:cubicBezTo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A91FD3-03C6-5A46-A49F-E1B533A20879}"/>
                  </a:ext>
                </a:extLst>
              </p:cNvPr>
              <p:cNvSpPr/>
              <p:nvPr/>
            </p:nvSpPr>
            <p:spPr>
              <a:xfrm>
                <a:off x="1221769" y="1818556"/>
                <a:ext cx="1018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solidFill>
                            <a:srgbClr val="C00000"/>
                          </a:solidFill>
                        </a:rPr>
                        <m:t>sea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C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C00000"/>
                          </a:solidFill>
                        </a:rPr>
                        <m:t>bass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A91FD3-03C6-5A46-A49F-E1B533A208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769" y="1818556"/>
                <a:ext cx="1018227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1EE21D-A94D-374C-81B7-C3593E71E012}"/>
                  </a:ext>
                </a:extLst>
              </p:cNvPr>
              <p:cNvSpPr/>
              <p:nvPr/>
            </p:nvSpPr>
            <p:spPr>
              <a:xfrm>
                <a:off x="1855023" y="3981403"/>
                <a:ext cx="918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solidFill>
                            <a:srgbClr val="0070C0"/>
                          </a:solidFill>
                        </a:rPr>
                        <m:t>salmon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1EE21D-A94D-374C-81B7-C3593E71E0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23" y="3981403"/>
                <a:ext cx="91884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9809C23-5A82-B748-872D-C65244C1ED66}"/>
                  </a:ext>
                </a:extLst>
              </p:cNvPr>
              <p:cNvSpPr/>
              <p:nvPr/>
            </p:nvSpPr>
            <p:spPr>
              <a:xfrm>
                <a:off x="3731079" y="3099772"/>
                <a:ext cx="11008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9809C23-5A82-B748-872D-C65244C1E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079" y="3099772"/>
                <a:ext cx="110081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9A5A2D1-9998-2E4A-B166-5C58C03D5E32}"/>
                  </a:ext>
                </a:extLst>
              </p:cNvPr>
              <p:cNvSpPr/>
              <p:nvPr/>
            </p:nvSpPr>
            <p:spPr>
              <a:xfrm>
                <a:off x="3447808" y="4427680"/>
                <a:ext cx="11821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length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9A5A2D1-9998-2E4A-B166-5C58C03D5E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08" y="4427680"/>
                <a:ext cx="118211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5AD9217-7363-4649-ADE5-349E96FB6285}"/>
                  </a:ext>
                </a:extLst>
              </p:cNvPr>
              <p:cNvSpPr/>
              <p:nvPr/>
            </p:nvSpPr>
            <p:spPr>
              <a:xfrm>
                <a:off x="199900" y="1609483"/>
                <a:ext cx="1165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width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5AD9217-7363-4649-ADE5-349E96FB6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00" y="1609483"/>
                <a:ext cx="11657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2016488-A1BF-1D46-AE6F-A9B4AD3EF9D1}"/>
              </a:ext>
            </a:extLst>
          </p:cNvPr>
          <p:cNvCxnSpPr>
            <a:cxnSpLocks/>
          </p:cNvCxnSpPr>
          <p:nvPr/>
        </p:nvCxnSpPr>
        <p:spPr>
          <a:xfrm flipV="1">
            <a:off x="4871739" y="2003222"/>
            <a:ext cx="0" cy="25346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20BC9B4-59B7-B540-9A69-CE86F93033D1}"/>
              </a:ext>
            </a:extLst>
          </p:cNvPr>
          <p:cNvCxnSpPr>
            <a:cxnSpLocks/>
          </p:cNvCxnSpPr>
          <p:nvPr/>
        </p:nvCxnSpPr>
        <p:spPr>
          <a:xfrm>
            <a:off x="4680353" y="4399694"/>
            <a:ext cx="376459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B3ED74C0-CFC2-6D4F-BE3B-904A88958D6D}"/>
              </a:ext>
            </a:extLst>
          </p:cNvPr>
          <p:cNvSpPr/>
          <p:nvPr/>
        </p:nvSpPr>
        <p:spPr>
          <a:xfrm>
            <a:off x="5084390" y="3910597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49D7914-9366-A84B-976F-60DBF7035AFE}"/>
              </a:ext>
            </a:extLst>
          </p:cNvPr>
          <p:cNvSpPr/>
          <p:nvPr/>
        </p:nvSpPr>
        <p:spPr>
          <a:xfrm>
            <a:off x="5184392" y="3168345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538728E-D608-EC4D-A317-7DFA3C253367}"/>
              </a:ext>
            </a:extLst>
          </p:cNvPr>
          <p:cNvSpPr/>
          <p:nvPr/>
        </p:nvSpPr>
        <p:spPr>
          <a:xfrm>
            <a:off x="5831509" y="323745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DE71EC-9D79-F148-8B93-30CD1356AE84}"/>
              </a:ext>
            </a:extLst>
          </p:cNvPr>
          <p:cNvSpPr/>
          <p:nvPr/>
        </p:nvSpPr>
        <p:spPr>
          <a:xfrm>
            <a:off x="5519367" y="3469104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7EDA2F7-DB78-484F-BCB1-4C2F6A21DE1C}"/>
              </a:ext>
            </a:extLst>
          </p:cNvPr>
          <p:cNvSpPr/>
          <p:nvPr/>
        </p:nvSpPr>
        <p:spPr>
          <a:xfrm>
            <a:off x="5489137" y="2944733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195E3CB-B18D-854C-840D-39CC72A1176A}"/>
              </a:ext>
            </a:extLst>
          </p:cNvPr>
          <p:cNvSpPr/>
          <p:nvPr/>
        </p:nvSpPr>
        <p:spPr>
          <a:xfrm>
            <a:off x="6128254" y="3284439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F0955CC-4261-5241-A50D-17FE8BEC20FE}"/>
              </a:ext>
            </a:extLst>
          </p:cNvPr>
          <p:cNvSpPr/>
          <p:nvPr/>
        </p:nvSpPr>
        <p:spPr>
          <a:xfrm>
            <a:off x="6059142" y="266099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3902333-BBA3-0E41-8298-BD680C3DC1C5}"/>
              </a:ext>
            </a:extLst>
          </p:cNvPr>
          <p:cNvSpPr/>
          <p:nvPr/>
        </p:nvSpPr>
        <p:spPr>
          <a:xfrm>
            <a:off x="7731655" y="3422660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BD94154-6992-384F-8829-39405A59AAFD}"/>
              </a:ext>
            </a:extLst>
          </p:cNvPr>
          <p:cNvSpPr/>
          <p:nvPr/>
        </p:nvSpPr>
        <p:spPr>
          <a:xfrm>
            <a:off x="6546872" y="316834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6B35957-9364-994F-B49C-E4A81D9340E5}"/>
              </a:ext>
            </a:extLst>
          </p:cNvPr>
          <p:cNvSpPr/>
          <p:nvPr/>
        </p:nvSpPr>
        <p:spPr>
          <a:xfrm>
            <a:off x="6876693" y="3310921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38D724B-45B1-B345-913C-CACFB7FCA459}"/>
              </a:ext>
            </a:extLst>
          </p:cNvPr>
          <p:cNvSpPr/>
          <p:nvPr/>
        </p:nvSpPr>
        <p:spPr>
          <a:xfrm>
            <a:off x="6810356" y="2733085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84FC8B-195B-8B42-A16A-E72063D6C654}"/>
              </a:ext>
            </a:extLst>
          </p:cNvPr>
          <p:cNvSpPr/>
          <p:nvPr/>
        </p:nvSpPr>
        <p:spPr>
          <a:xfrm>
            <a:off x="7142143" y="3584734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5D90596-3C54-E247-A9E2-CD02AD9BEED9}"/>
              </a:ext>
            </a:extLst>
          </p:cNvPr>
          <p:cNvSpPr/>
          <p:nvPr/>
        </p:nvSpPr>
        <p:spPr>
          <a:xfrm>
            <a:off x="7410806" y="3168346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CFF534D-333B-334F-AE39-BB302A58BE83}"/>
                  </a:ext>
                </a:extLst>
              </p:cNvPr>
              <p:cNvSpPr/>
              <p:nvPr/>
            </p:nvSpPr>
            <p:spPr>
              <a:xfrm>
                <a:off x="8149479" y="3099772"/>
                <a:ext cx="692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CFF534D-333B-334F-AE39-BB302A58BE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479" y="3099772"/>
                <a:ext cx="69294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8D8AC0-3EFD-C847-8E9B-44C2D7328E61}"/>
                  </a:ext>
                </a:extLst>
              </p:cNvPr>
              <p:cNvSpPr/>
              <p:nvPr/>
            </p:nvSpPr>
            <p:spPr>
              <a:xfrm>
                <a:off x="7520482" y="4427680"/>
                <a:ext cx="1445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house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age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8D8AC0-3EFD-C847-8E9B-44C2D7328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482" y="4427680"/>
                <a:ext cx="1445204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F8A37AC-867C-6F4D-A73A-23CDA217562A}"/>
                  </a:ext>
                </a:extLst>
              </p:cNvPr>
              <p:cNvSpPr/>
              <p:nvPr/>
            </p:nvSpPr>
            <p:spPr>
              <a:xfrm>
                <a:off x="4618299" y="1669259"/>
                <a:ext cx="10080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price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F8A37AC-867C-6F4D-A73A-23CDA2175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299" y="1669259"/>
                <a:ext cx="1008033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Oval 119">
            <a:extLst>
              <a:ext uri="{FF2B5EF4-FFF2-40B4-BE49-F238E27FC236}">
                <a16:creationId xmlns:a16="http://schemas.microsoft.com/office/drawing/2014/main" id="{A4EB2045-3BAA-2847-81EC-A32BE6B6A2C2}"/>
              </a:ext>
            </a:extLst>
          </p:cNvPr>
          <p:cNvSpPr/>
          <p:nvPr/>
        </p:nvSpPr>
        <p:spPr>
          <a:xfrm>
            <a:off x="3287270" y="3904065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5FDFAAC-EA83-7A49-9B49-3167EC642E5C}"/>
              </a:ext>
            </a:extLst>
          </p:cNvPr>
          <p:cNvSpPr/>
          <p:nvPr/>
        </p:nvSpPr>
        <p:spPr>
          <a:xfrm>
            <a:off x="3645587" y="3365403"/>
            <a:ext cx="138223" cy="138223"/>
          </a:xfrm>
          <a:prstGeom prst="ellipse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94E244B5-6775-F34E-A63F-90FF4DEE8C8A}"/>
              </a:ext>
            </a:extLst>
          </p:cNvPr>
          <p:cNvSpPr/>
          <p:nvPr/>
        </p:nvSpPr>
        <p:spPr>
          <a:xfrm>
            <a:off x="3752621" y="3790422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ACEB5D5-91FE-EF45-A755-CB0A83BE38AF}"/>
                  </a:ext>
                </a:extLst>
              </p:cNvPr>
              <p:cNvSpPr/>
              <p:nvPr/>
            </p:nvSpPr>
            <p:spPr>
              <a:xfrm>
                <a:off x="147340" y="5111313"/>
                <a:ext cx="49882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𝑒𝑟𝑟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pred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labels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true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labels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ACEB5D5-91FE-EF45-A755-CB0A83BE3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0" y="5111313"/>
                <a:ext cx="4988225" cy="400110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922D248-EAD1-0D4A-9514-F407427647A7}"/>
                  </a:ext>
                </a:extLst>
              </p:cNvPr>
              <p:cNvSpPr/>
              <p:nvPr/>
            </p:nvSpPr>
            <p:spPr>
              <a:xfrm>
                <a:off x="4193953" y="5524446"/>
                <a:ext cx="48398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𝑒𝑟𝑟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pred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price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price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922D248-EAD1-0D4A-9514-F40742764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53" y="5524446"/>
                <a:ext cx="4839851" cy="400110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B527C63-6ADB-2B48-8C64-226EA019E032}"/>
                  </a:ext>
                </a:extLst>
              </p:cNvPr>
              <p:cNvSpPr/>
              <p:nvPr/>
            </p:nvSpPr>
            <p:spPr>
              <a:xfrm>
                <a:off x="3056307" y="5835790"/>
                <a:ext cx="4025141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𝑒𝑟𝑟</m:t>
                              </m:r>
                            </m:e>
                          </m:func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B527C63-6ADB-2B48-8C64-226EA019E0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07" y="5835790"/>
                <a:ext cx="4025141" cy="871201"/>
              </a:xfrm>
              <a:prstGeom prst="rect">
                <a:avLst/>
              </a:prstGeom>
              <a:blipFill>
                <a:blip r:embed="rId12"/>
                <a:stretch>
                  <a:fillRect l="-2201" t="-94203" b="-150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06C70BB-EBB6-C944-B43A-16B03B7D0D26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5153502" y="3660225"/>
            <a:ext cx="0" cy="250372"/>
          </a:xfrm>
          <a:prstGeom prst="line">
            <a:avLst/>
          </a:prstGeom>
          <a:ln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64AEBD7-1FF3-DE4D-A6B1-3FFAE36D090A}"/>
              </a:ext>
            </a:extLst>
          </p:cNvPr>
          <p:cNvCxnSpPr>
            <a:cxnSpLocks/>
            <a:endCxn id="86" idx="4"/>
          </p:cNvCxnSpPr>
          <p:nvPr/>
        </p:nvCxnSpPr>
        <p:spPr>
          <a:xfrm flipV="1">
            <a:off x="5253503" y="3306568"/>
            <a:ext cx="1" cy="250372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C940AF8-C5F9-3443-A258-30D530AD0759}"/>
              </a:ext>
            </a:extLst>
          </p:cNvPr>
          <p:cNvCxnSpPr>
            <a:cxnSpLocks/>
            <a:stCxn id="88" idx="0"/>
          </p:cNvCxnSpPr>
          <p:nvPr/>
        </p:nvCxnSpPr>
        <p:spPr>
          <a:xfrm flipH="1" flipV="1">
            <a:off x="5588000" y="3340100"/>
            <a:ext cx="479" cy="129004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EA5AD25-7A43-834A-91FC-AFE9922C94A1}"/>
              </a:ext>
            </a:extLst>
          </p:cNvPr>
          <p:cNvCxnSpPr>
            <a:cxnSpLocks/>
            <a:endCxn id="89" idx="4"/>
          </p:cNvCxnSpPr>
          <p:nvPr/>
        </p:nvCxnSpPr>
        <p:spPr>
          <a:xfrm flipH="1" flipV="1">
            <a:off x="5558249" y="3082956"/>
            <a:ext cx="1176" cy="24761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9679397-7F9F-3A4F-9348-29C3A00BA22A}"/>
              </a:ext>
            </a:extLst>
          </p:cNvPr>
          <p:cNvCxnSpPr>
            <a:cxnSpLocks/>
            <a:stCxn id="87" idx="0"/>
          </p:cNvCxnSpPr>
          <p:nvPr/>
        </p:nvCxnSpPr>
        <p:spPr>
          <a:xfrm flipH="1" flipV="1">
            <a:off x="5899444" y="3156700"/>
            <a:ext cx="1177" cy="80756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4A5209-3338-FF4F-A229-D8D6B75226BF}"/>
              </a:ext>
            </a:extLst>
          </p:cNvPr>
          <p:cNvCxnSpPr>
            <a:cxnSpLocks/>
            <a:endCxn id="91" idx="4"/>
          </p:cNvCxnSpPr>
          <p:nvPr/>
        </p:nvCxnSpPr>
        <p:spPr>
          <a:xfrm flipV="1">
            <a:off x="6128253" y="2799219"/>
            <a:ext cx="1" cy="25014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EC2D5B5-7A12-3642-91AF-899A8948FCB5}"/>
              </a:ext>
            </a:extLst>
          </p:cNvPr>
          <p:cNvCxnSpPr>
            <a:cxnSpLocks/>
            <a:stCxn id="90" idx="0"/>
          </p:cNvCxnSpPr>
          <p:nvPr/>
        </p:nvCxnSpPr>
        <p:spPr>
          <a:xfrm flipV="1">
            <a:off x="6197366" y="3016250"/>
            <a:ext cx="234" cy="26818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0CBC7D7-1C9F-B046-9BDA-36A80D14680D}"/>
              </a:ext>
            </a:extLst>
          </p:cNvPr>
          <p:cNvCxnSpPr>
            <a:cxnSpLocks/>
          </p:cNvCxnSpPr>
          <p:nvPr/>
        </p:nvCxnSpPr>
        <p:spPr>
          <a:xfrm flipV="1">
            <a:off x="6613879" y="3013844"/>
            <a:ext cx="0" cy="15767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21D2B9E-AE2B-6341-A8EA-3AF4AA993463}"/>
              </a:ext>
            </a:extLst>
          </p:cNvPr>
          <p:cNvCxnSpPr>
            <a:cxnSpLocks/>
            <a:endCxn id="95" idx="4"/>
          </p:cNvCxnSpPr>
          <p:nvPr/>
        </p:nvCxnSpPr>
        <p:spPr>
          <a:xfrm flipV="1">
            <a:off x="6879467" y="2871308"/>
            <a:ext cx="1" cy="264076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87543468-821A-E947-93AD-41D79C9DC167}"/>
              </a:ext>
            </a:extLst>
          </p:cNvPr>
          <p:cNvCxnSpPr>
            <a:cxnSpLocks/>
            <a:stCxn id="94" idx="0"/>
          </p:cNvCxnSpPr>
          <p:nvPr/>
        </p:nvCxnSpPr>
        <p:spPr>
          <a:xfrm flipV="1">
            <a:off x="6945805" y="3162300"/>
            <a:ext cx="1095" cy="14862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6DD3105D-AD01-2343-A943-A61AADB8C303}"/>
              </a:ext>
            </a:extLst>
          </p:cNvPr>
          <p:cNvCxnSpPr>
            <a:cxnSpLocks/>
            <a:stCxn id="96" idx="0"/>
          </p:cNvCxnSpPr>
          <p:nvPr/>
        </p:nvCxnSpPr>
        <p:spPr>
          <a:xfrm flipV="1">
            <a:off x="7211255" y="3375679"/>
            <a:ext cx="0" cy="209055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0F37C82-CF74-7944-B79D-EAD26158FB9F}"/>
              </a:ext>
            </a:extLst>
          </p:cNvPr>
          <p:cNvCxnSpPr>
            <a:cxnSpLocks/>
            <a:endCxn id="97" idx="4"/>
          </p:cNvCxnSpPr>
          <p:nvPr/>
        </p:nvCxnSpPr>
        <p:spPr>
          <a:xfrm flipV="1">
            <a:off x="7478822" y="3306569"/>
            <a:ext cx="1096" cy="29122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82314B2-7FAF-3C4F-A8E6-C7FE8DE49779}"/>
              </a:ext>
            </a:extLst>
          </p:cNvPr>
          <p:cNvCxnSpPr>
            <a:cxnSpLocks/>
            <a:endCxn id="92" idx="4"/>
          </p:cNvCxnSpPr>
          <p:nvPr/>
        </p:nvCxnSpPr>
        <p:spPr>
          <a:xfrm flipH="1" flipV="1">
            <a:off x="7800767" y="3560883"/>
            <a:ext cx="208" cy="23006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440EE795-33E3-794B-BF20-18888A717A09}"/>
              </a:ext>
            </a:extLst>
          </p:cNvPr>
          <p:cNvSpPr/>
          <p:nvPr/>
        </p:nvSpPr>
        <p:spPr>
          <a:xfrm>
            <a:off x="7863556" y="4059341"/>
            <a:ext cx="138223" cy="138223"/>
          </a:xfrm>
          <a:prstGeom prst="ellipse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AE8CC90-B38C-C541-8F44-A99F69DDD45A}"/>
              </a:ext>
            </a:extLst>
          </p:cNvPr>
          <p:cNvCxnSpPr>
            <a:cxnSpLocks/>
            <a:stCxn id="166" idx="0"/>
          </p:cNvCxnSpPr>
          <p:nvPr/>
        </p:nvCxnSpPr>
        <p:spPr>
          <a:xfrm flipV="1">
            <a:off x="7932668" y="3805132"/>
            <a:ext cx="0" cy="25420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Freeform 113">
            <a:extLst>
              <a:ext uri="{FF2B5EF4-FFF2-40B4-BE49-F238E27FC236}">
                <a16:creationId xmlns:a16="http://schemas.microsoft.com/office/drawing/2014/main" id="{E7FC0F44-7D9C-F84C-ACE8-1C2AF4979BC8}"/>
              </a:ext>
            </a:extLst>
          </p:cNvPr>
          <p:cNvSpPr/>
          <p:nvPr/>
        </p:nvSpPr>
        <p:spPr>
          <a:xfrm>
            <a:off x="4935838" y="2974656"/>
            <a:ext cx="3285308" cy="906018"/>
          </a:xfrm>
          <a:custGeom>
            <a:avLst/>
            <a:gdLst>
              <a:gd name="connsiteX0" fmla="*/ 0 w 3285308"/>
              <a:gd name="connsiteY0" fmla="*/ 906018 h 906018"/>
              <a:gd name="connsiteX1" fmla="*/ 574766 w 3285308"/>
              <a:gd name="connsiteY1" fmla="*/ 403098 h 906018"/>
              <a:gd name="connsiteX2" fmla="*/ 1358537 w 3285308"/>
              <a:gd name="connsiteY2" fmla="*/ 17743 h 906018"/>
              <a:gd name="connsiteX3" fmla="*/ 1933303 w 3285308"/>
              <a:gd name="connsiteY3" fmla="*/ 141840 h 906018"/>
              <a:gd name="connsiteX4" fmla="*/ 2841171 w 3285308"/>
              <a:gd name="connsiteY4" fmla="*/ 814578 h 906018"/>
              <a:gd name="connsiteX5" fmla="*/ 3285308 w 3285308"/>
              <a:gd name="connsiteY5" fmla="*/ 579446 h 90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308" h="906018">
                <a:moveTo>
                  <a:pt x="0" y="906018"/>
                </a:moveTo>
                <a:cubicBezTo>
                  <a:pt x="174171" y="728581"/>
                  <a:pt x="348343" y="551144"/>
                  <a:pt x="574766" y="403098"/>
                </a:cubicBezTo>
                <a:cubicBezTo>
                  <a:pt x="801189" y="255052"/>
                  <a:pt x="1132114" y="61286"/>
                  <a:pt x="1358537" y="17743"/>
                </a:cubicBezTo>
                <a:cubicBezTo>
                  <a:pt x="1584960" y="-25800"/>
                  <a:pt x="1686197" y="9034"/>
                  <a:pt x="1933303" y="141840"/>
                </a:cubicBezTo>
                <a:cubicBezTo>
                  <a:pt x="2180409" y="274646"/>
                  <a:pt x="2615837" y="741644"/>
                  <a:pt x="2841171" y="814578"/>
                </a:cubicBezTo>
                <a:cubicBezTo>
                  <a:pt x="3066505" y="887512"/>
                  <a:pt x="3175906" y="733479"/>
                  <a:pt x="3285308" y="579446"/>
                </a:cubicBezTo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1AFA0BED-FEDE-A54C-8BE6-DF3C66B2F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583" y="1362992"/>
            <a:ext cx="4484735" cy="39988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dirty="0"/>
              <a:t>both tasks approximate an unknown function</a:t>
            </a:r>
          </a:p>
        </p:txBody>
      </p:sp>
    </p:spTree>
    <p:extLst>
      <p:ext uri="{BB962C8B-B14F-4D97-AF65-F5344CB8AC3E}">
        <p14:creationId xmlns:p14="http://schemas.microsoft.com/office/powerpoint/2010/main" val="1748482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5BD9-AA69-F349-ADC4-7E72F526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machine learning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D1C17-330F-2A4C-A24F-5A5E43DB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22</a:t>
            </a:fld>
            <a:endParaRPr lang="en-US"/>
          </a:p>
        </p:txBody>
      </p:sp>
      <p:pic>
        <p:nvPicPr>
          <p:cNvPr id="7" name="Online Media 6" descr="learning_example">
            <a:hlinkClick r:id="" action="ppaction://media"/>
            <a:extLst>
              <a:ext uri="{FF2B5EF4-FFF2-40B4-BE49-F238E27FC236}">
                <a16:creationId xmlns:a16="http://schemas.microsoft.com/office/drawing/2014/main" id="{C687CBD9-5DC5-1B47-97F3-BFDFFD56D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85959"/>
            <a:ext cx="9144000" cy="511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FC310-ED6B-8142-95D2-9BB787B80B87}"/>
              </a:ext>
            </a:extLst>
          </p:cNvPr>
          <p:cNvSpPr txBox="1"/>
          <p:nvPr/>
        </p:nvSpPr>
        <p:spPr>
          <a:xfrm rot="18662310">
            <a:off x="6691970" y="4159958"/>
            <a:ext cx="98478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272EBC-FF8D-0C4E-8130-58F1101A2DDF}"/>
                  </a:ext>
                </a:extLst>
              </p:cNvPr>
              <p:cNvSpPr/>
              <p:nvPr/>
            </p:nvSpPr>
            <p:spPr>
              <a:xfrm>
                <a:off x="4029390" y="1697770"/>
                <a:ext cx="4041747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272EBC-FF8D-0C4E-8130-58F1101A2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390" y="1697770"/>
                <a:ext cx="4041747" cy="871201"/>
              </a:xfrm>
              <a:prstGeom prst="rect">
                <a:avLst/>
              </a:prstGeom>
              <a:blipFill>
                <a:blip r:embed="rId6"/>
                <a:stretch>
                  <a:fillRect t="-94203" b="-150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DC089E-8653-0241-8BD7-E51A4FE682E5}"/>
                  </a:ext>
                </a:extLst>
              </p:cNvPr>
              <p:cNvSpPr/>
              <p:nvPr/>
            </p:nvSpPr>
            <p:spPr>
              <a:xfrm rot="20049387">
                <a:off x="794042" y="2146097"/>
                <a:ext cx="22724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DC089E-8653-0241-8BD7-E51A4FE68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49387">
                <a:off x="794042" y="2146097"/>
                <a:ext cx="2272481" cy="369332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049D55-DA6D-B04C-B220-F3E6E35714D2}"/>
                  </a:ext>
                </a:extLst>
              </p:cNvPr>
              <p:cNvSpPr/>
              <p:nvPr/>
            </p:nvSpPr>
            <p:spPr>
              <a:xfrm rot="21048478">
                <a:off x="1013133" y="4687069"/>
                <a:ext cx="2588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049D55-DA6D-B04C-B220-F3E6E3571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48478">
                <a:off x="1013133" y="4687069"/>
                <a:ext cx="2588273" cy="369332"/>
              </a:xfrm>
              <a:prstGeom prst="rect">
                <a:avLst/>
              </a:prstGeom>
              <a:blipFill>
                <a:blip r:embed="rId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2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4EEE-7011-8079-3F46-E7055F7D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01" y="128279"/>
            <a:ext cx="8654537" cy="556282"/>
          </a:xfrm>
        </p:spPr>
        <p:txBody>
          <a:bodyPr/>
          <a:lstStyle/>
          <a:p>
            <a:r>
              <a:rPr lang="en-US" sz="2800" dirty="0"/>
              <a:t>Practice: Predict Property Price using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FCCBB-9706-501B-E270-91BC479B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8277F-25F7-3DA9-3667-531CCBA16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" y="803748"/>
            <a:ext cx="9144000" cy="5122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BF666-12D8-7719-DE1D-46C56629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39" y="2732314"/>
            <a:ext cx="2272124" cy="16655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CAD29-5315-B8B4-B0F8-5B46CA4D9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015" y="5192485"/>
            <a:ext cx="2262985" cy="166551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8165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4EEE-7011-8079-3F46-E7055F7D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01" y="128279"/>
            <a:ext cx="8654537" cy="556282"/>
          </a:xfrm>
        </p:spPr>
        <p:txBody>
          <a:bodyPr/>
          <a:lstStyle/>
          <a:p>
            <a:r>
              <a:rPr lang="en-US" sz="2800" dirty="0"/>
              <a:t>Practice: Predict Property Price using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FCCBB-9706-501B-E270-91BC479B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F83F5-4430-501A-EB22-148839748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812"/>
            <a:ext cx="9144000" cy="5400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CE6DA-3F6E-24D6-B8F0-1F64CE0A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24310"/>
            <a:ext cx="4282438" cy="314178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2733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4EEE-7011-8079-3F46-E7055F7D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01" y="128279"/>
            <a:ext cx="8654537" cy="556282"/>
          </a:xfrm>
        </p:spPr>
        <p:txBody>
          <a:bodyPr/>
          <a:lstStyle/>
          <a:p>
            <a:r>
              <a:rPr lang="en-US" sz="2800" dirty="0"/>
              <a:t>Practice: Predict Property Price using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FCCBB-9706-501B-E270-91BC479B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2AEC8-6EBC-709E-B953-8AA138A53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330"/>
            <a:ext cx="9144000" cy="126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F860F-E8E4-F79B-3BF8-A069CFF51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1" y="3008335"/>
            <a:ext cx="1398683" cy="9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7288-9849-B04B-BBC2-627B3C84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28DD-BCB0-E642-B2F8-79C6F98D9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Data is more important than models</a:t>
            </a:r>
          </a:p>
          <a:p>
            <a:r>
              <a:rPr lang="en-US" sz="2000" dirty="0"/>
              <a:t>Machine learning is an optimization problem (often approximation)</a:t>
            </a:r>
          </a:p>
          <a:p>
            <a:r>
              <a:rPr lang="en-US" sz="2000" dirty="0"/>
              <a:t>Don’t over-fit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31924-13AB-C94F-89B6-241AE89C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67C8-5991-2D40-8494-3A09CFD4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F8FAB-C66E-9745-9A6C-3320D40C8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0818C-6E7A-5247-AD44-6F5FFB6E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4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563B-62A5-C34E-90CE-1C35123E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3B77-4D99-914A-89E5-AF8AAC67D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rats encounter food items with novel look or smell, they will first eat very small amounts.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7890-37C2-8747-A377-2981283E7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C24BD-CE9F-FE4F-9ED3-71234CD2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6" y="1777267"/>
            <a:ext cx="3749421" cy="203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C2A1B8-6AA2-2A43-9F0C-8F4CF830B153}"/>
              </a:ext>
            </a:extLst>
          </p:cNvPr>
          <p:cNvSpPr/>
          <p:nvPr/>
        </p:nvSpPr>
        <p:spPr>
          <a:xfrm>
            <a:off x="199900" y="2131015"/>
            <a:ext cx="504000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Animal learning  </a:t>
            </a:r>
            <a:r>
              <a:rPr lang="en-US" sz="2000" dirty="0"/>
              <a:t>is</a:t>
            </a:r>
            <a:r>
              <a:rPr lang="en-US" sz="2000" b="1" dirty="0"/>
              <a:t> </a:t>
            </a:r>
            <a:r>
              <a:rPr lang="en-US" sz="2000" dirty="0"/>
              <a:t>the alternation of behavior as a result of individual experience. When an organism can perceive and change its behavior, it is said to learn.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B71C-6369-1743-89AD-37B45485CCE7}"/>
              </a:ext>
            </a:extLst>
          </p:cNvPr>
          <p:cNvSpPr txBox="1"/>
          <p:nvPr/>
        </p:nvSpPr>
        <p:spPr>
          <a:xfrm>
            <a:off x="2039289" y="4791882"/>
            <a:ext cx="1029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food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38EAA99-0C06-594E-8802-9D875062290B}"/>
              </a:ext>
            </a:extLst>
          </p:cNvPr>
          <p:cNvSpPr/>
          <p:nvPr/>
        </p:nvSpPr>
        <p:spPr>
          <a:xfrm>
            <a:off x="2676598" y="4878554"/>
            <a:ext cx="58018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D7C2568-5AEB-5843-8E26-46BF11F43B83}"/>
              </a:ext>
            </a:extLst>
          </p:cNvPr>
          <p:cNvSpPr/>
          <p:nvPr/>
        </p:nvSpPr>
        <p:spPr>
          <a:xfrm>
            <a:off x="5175598" y="4884842"/>
            <a:ext cx="58018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B9EF3-2585-7949-AE10-412241C9D836}"/>
              </a:ext>
            </a:extLst>
          </p:cNvPr>
          <p:cNvSpPr txBox="1"/>
          <p:nvPr/>
        </p:nvSpPr>
        <p:spPr>
          <a:xfrm>
            <a:off x="5766796" y="4819721"/>
            <a:ext cx="137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experience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BA87772-5B0B-CD45-8020-F4ABDA14B483}"/>
              </a:ext>
            </a:extLst>
          </p:cNvPr>
          <p:cNvSpPr/>
          <p:nvPr/>
        </p:nvSpPr>
        <p:spPr>
          <a:xfrm rot="16200000">
            <a:off x="3901159" y="5746660"/>
            <a:ext cx="58018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63868-8D54-E648-AECD-0C67664A42E0}"/>
              </a:ext>
            </a:extLst>
          </p:cNvPr>
          <p:cNvSpPr txBox="1"/>
          <p:nvPr/>
        </p:nvSpPr>
        <p:spPr>
          <a:xfrm>
            <a:off x="4678411" y="5550512"/>
            <a:ext cx="1593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learning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D4F043-9BFE-7349-A495-96405863DAAE}"/>
              </a:ext>
            </a:extLst>
          </p:cNvPr>
          <p:cNvGrpSpPr/>
          <p:nvPr/>
        </p:nvGrpSpPr>
        <p:grpSpPr>
          <a:xfrm>
            <a:off x="3302584" y="4486783"/>
            <a:ext cx="1816924" cy="1028086"/>
            <a:chOff x="1484416" y="5170833"/>
            <a:chExt cx="1816924" cy="1028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EA4AC2-C2C5-0C4F-A7AB-C68BEA4BD84C}"/>
                </a:ext>
              </a:extLst>
            </p:cNvPr>
            <p:cNvSpPr/>
            <p:nvPr/>
          </p:nvSpPr>
          <p:spPr>
            <a:xfrm>
              <a:off x="1484416" y="5170833"/>
              <a:ext cx="1816924" cy="10280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t" anchorCtr="0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827346-4A06-1348-A4CC-AB3F02519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1" t="4675" r="29073"/>
            <a:stretch/>
          </p:blipFill>
          <p:spPr>
            <a:xfrm>
              <a:off x="1696358" y="5207778"/>
              <a:ext cx="1241494" cy="93641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C01FE7-38C5-8046-85C8-1EB2FB85F9F5}"/>
                </a:ext>
              </a:extLst>
            </p:cNvPr>
            <p:cNvSpPr/>
            <p:nvPr/>
          </p:nvSpPr>
          <p:spPr>
            <a:xfrm>
              <a:off x="2860243" y="5978124"/>
              <a:ext cx="234252" cy="19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CFD4E3-4A23-DC45-A25E-21B6D18632C4}"/>
              </a:ext>
            </a:extLst>
          </p:cNvPr>
          <p:cNvGrpSpPr/>
          <p:nvPr/>
        </p:nvGrpSpPr>
        <p:grpSpPr>
          <a:xfrm>
            <a:off x="4136690" y="5219831"/>
            <a:ext cx="2487748" cy="959607"/>
            <a:chOff x="4136690" y="5219831"/>
            <a:chExt cx="2487748" cy="9596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2793A1-64FD-0C45-8FEC-5FD0EE6BE51B}"/>
                </a:ext>
              </a:extLst>
            </p:cNvPr>
            <p:cNvGrpSpPr/>
            <p:nvPr/>
          </p:nvGrpSpPr>
          <p:grpSpPr>
            <a:xfrm>
              <a:off x="4141741" y="5219831"/>
              <a:ext cx="2482697" cy="959607"/>
              <a:chOff x="4141741" y="5219831"/>
              <a:chExt cx="2482697" cy="959607"/>
            </a:xfrm>
          </p:grpSpPr>
          <p:sp>
            <p:nvSpPr>
              <p:cNvPr id="11" name="L-Shape 10">
                <a:extLst>
                  <a:ext uri="{FF2B5EF4-FFF2-40B4-BE49-F238E27FC236}">
                    <a16:creationId xmlns:a16="http://schemas.microsoft.com/office/drawing/2014/main" id="{665D7293-359A-5949-87A4-479A7B6C56F1}"/>
                  </a:ext>
                </a:extLst>
              </p:cNvPr>
              <p:cNvSpPr/>
              <p:nvPr/>
            </p:nvSpPr>
            <p:spPr>
              <a:xfrm rot="16200000">
                <a:off x="4903286" y="4458286"/>
                <a:ext cx="959607" cy="2482697"/>
              </a:xfrm>
              <a:prstGeom prst="corner">
                <a:avLst>
                  <a:gd name="adj1" fmla="val 14607"/>
                  <a:gd name="adj2" fmla="val 1460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C6F15FB-9A3C-8640-8266-5D08D0F31283}"/>
                  </a:ext>
                </a:extLst>
              </p:cNvPr>
              <p:cNvSpPr/>
              <p:nvPr/>
            </p:nvSpPr>
            <p:spPr>
              <a:xfrm>
                <a:off x="4141741" y="6052625"/>
                <a:ext cx="323933" cy="116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A7C2F8-BDD3-6F47-B0A9-68DF1F250AD4}"/>
                </a:ext>
              </a:extLst>
            </p:cNvPr>
            <p:cNvSpPr/>
            <p:nvPr/>
          </p:nvSpPr>
          <p:spPr>
            <a:xfrm rot="16200000">
              <a:off x="4032854" y="5943772"/>
              <a:ext cx="323933" cy="116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10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FE55-9050-1C4D-9F44-7AE9121C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C610-30F9-0149-B7BF-10C23718E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Example</a:t>
            </a:r>
            <a:r>
              <a:rPr lang="en-US" sz="2000" dirty="0"/>
              <a:t>: </a:t>
            </a:r>
            <a:r>
              <a:rPr lang="en-US" sz="2000" i="1" dirty="0"/>
              <a:t>Trivial spam detector</a:t>
            </a:r>
          </a:p>
          <a:p>
            <a:r>
              <a:rPr lang="en-US" sz="2000" dirty="0"/>
              <a:t>Suppose we would like to program a machine that </a:t>
            </a:r>
            <a:r>
              <a:rPr lang="en-US" sz="2000" i="1" dirty="0"/>
              <a:t>learns</a:t>
            </a:r>
            <a:r>
              <a:rPr lang="en-US" sz="2000" dirty="0"/>
              <a:t> how to filter spam e-mails. A naive solution would be similar to the way rats learn how to avoid poisonous baits.</a:t>
            </a:r>
          </a:p>
          <a:p>
            <a:r>
              <a:rPr lang="en-US" sz="2000" dirty="0"/>
              <a:t>The machine will simply memorize all previous e-mails that had been labeled as spam e-mails by a user.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F678E-2C20-E64F-BD9D-564750DC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93FF62-3A1B-C343-B0E4-7407EA0B68D3}"/>
              </a:ext>
            </a:extLst>
          </p:cNvPr>
          <p:cNvSpPr/>
          <p:nvPr/>
        </p:nvSpPr>
        <p:spPr>
          <a:xfrm>
            <a:off x="3122433" y="3760105"/>
            <a:ext cx="3598405" cy="214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knowledge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4FCDAD-3D98-E94C-BE67-6A39CA151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37237"/>
              </p:ext>
            </p:extLst>
          </p:nvPr>
        </p:nvGraphicFramePr>
        <p:xfrm>
          <a:off x="3193488" y="3897825"/>
          <a:ext cx="344026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208">
                  <a:extLst>
                    <a:ext uri="{9D8B030D-6E8A-4147-A177-3AD203B41FA5}">
                      <a16:colId xmlns:a16="http://schemas.microsoft.com/office/drawing/2014/main" val="3020965321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2921790685"/>
                    </a:ext>
                  </a:extLst>
                </a:gridCol>
              </a:tblGrid>
              <a:tr h="2296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label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45867"/>
                  </a:ext>
                </a:extLst>
              </a:tr>
              <a:tr h="210548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Dear Sir/Madam, I believe this report meet you in a very good…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spam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730381"/>
                  </a:ext>
                </a:extLst>
              </a:tr>
              <a:tr h="210548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Greetings, My name is Mrs. Rachael </a:t>
                      </a:r>
                      <a:r>
                        <a:rPr lang="en-US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Tims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72 </a:t>
                      </a:r>
                      <a:r>
                        <a:rPr lang="en-US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yrs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old widow. I got…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spam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097349"/>
                  </a:ext>
                </a:extLst>
              </a:tr>
              <a:tr h="210548"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78169"/>
                  </a:ext>
                </a:extLst>
              </a:tr>
              <a:tr h="21054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132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72787E-B019-B040-979E-95EE18C25C61}"/>
              </a:ext>
            </a:extLst>
          </p:cNvPr>
          <p:cNvSpPr txBox="1"/>
          <p:nvPr/>
        </p:nvSpPr>
        <p:spPr>
          <a:xfrm>
            <a:off x="4443128" y="3406257"/>
            <a:ext cx="155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1F592-1916-BC4B-8AB8-D53AF57FD3CF}"/>
              </a:ext>
            </a:extLst>
          </p:cNvPr>
          <p:cNvSpPr txBox="1"/>
          <p:nvPr/>
        </p:nvSpPr>
        <p:spPr>
          <a:xfrm>
            <a:off x="2347370" y="4408884"/>
            <a:ext cx="775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email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E14A4D-03E7-AF4A-90F0-D98B6DAE129F}"/>
              </a:ext>
            </a:extLst>
          </p:cNvPr>
          <p:cNvSpPr/>
          <p:nvPr/>
        </p:nvSpPr>
        <p:spPr>
          <a:xfrm>
            <a:off x="2470460" y="4730240"/>
            <a:ext cx="58018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7DFBF-F8A6-5E43-A5A4-F85F4E3F7D3F}"/>
              </a:ext>
            </a:extLst>
          </p:cNvPr>
          <p:cNvSpPr txBox="1"/>
          <p:nvPr/>
        </p:nvSpPr>
        <p:spPr>
          <a:xfrm rot="16200000">
            <a:off x="6297050" y="3926465"/>
            <a:ext cx="140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experience</a:t>
            </a: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1BA32878-3071-AD49-B8A3-34F2CD7F9BEF}"/>
              </a:ext>
            </a:extLst>
          </p:cNvPr>
          <p:cNvSpPr/>
          <p:nvPr/>
        </p:nvSpPr>
        <p:spPr>
          <a:xfrm rot="16200000">
            <a:off x="4992650" y="4293742"/>
            <a:ext cx="1415529" cy="2792405"/>
          </a:xfrm>
          <a:prstGeom prst="corner">
            <a:avLst>
              <a:gd name="adj1" fmla="val 10762"/>
              <a:gd name="adj2" fmla="val 10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4E1F0-5839-7842-9690-57F7C4A2C018}"/>
              </a:ext>
            </a:extLst>
          </p:cNvPr>
          <p:cNvSpPr txBox="1"/>
          <p:nvPr/>
        </p:nvSpPr>
        <p:spPr>
          <a:xfrm>
            <a:off x="4687669" y="5889388"/>
            <a:ext cx="1189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learning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3EA288-8C10-8649-A60F-7E9E63EF47C6}"/>
              </a:ext>
            </a:extLst>
          </p:cNvPr>
          <p:cNvGrpSpPr/>
          <p:nvPr/>
        </p:nvGrpSpPr>
        <p:grpSpPr>
          <a:xfrm>
            <a:off x="6768295" y="4757025"/>
            <a:ext cx="580188" cy="408410"/>
            <a:chOff x="6317350" y="5094257"/>
            <a:chExt cx="580188" cy="408410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B94386FB-3801-D64E-8001-FF518309629E}"/>
                </a:ext>
              </a:extLst>
            </p:cNvPr>
            <p:cNvSpPr/>
            <p:nvPr/>
          </p:nvSpPr>
          <p:spPr>
            <a:xfrm>
              <a:off x="6317350" y="5094257"/>
              <a:ext cx="580188" cy="2873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3BE5EC-909A-BD45-BF26-C03E9A4A8397}"/>
                </a:ext>
              </a:extLst>
            </p:cNvPr>
            <p:cNvSpPr/>
            <p:nvPr/>
          </p:nvSpPr>
          <p:spPr>
            <a:xfrm rot="16200000">
              <a:off x="6406967" y="5277059"/>
              <a:ext cx="323933" cy="1272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06560-C3B8-EC42-A713-8618D9C820FF}"/>
              </a:ext>
            </a:extLst>
          </p:cNvPr>
          <p:cNvGrpSpPr/>
          <p:nvPr/>
        </p:nvGrpSpPr>
        <p:grpSpPr>
          <a:xfrm>
            <a:off x="4227688" y="5980098"/>
            <a:ext cx="408675" cy="417611"/>
            <a:chOff x="3776743" y="6317330"/>
            <a:chExt cx="408675" cy="417611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45B2195F-56AB-F04E-A821-6FDCDC75691F}"/>
                </a:ext>
              </a:extLst>
            </p:cNvPr>
            <p:cNvSpPr/>
            <p:nvPr/>
          </p:nvSpPr>
          <p:spPr>
            <a:xfrm rot="16200000">
              <a:off x="3707721" y="6386352"/>
              <a:ext cx="417611" cy="279567"/>
            </a:xfrm>
            <a:prstGeom prst="rightArrow">
              <a:avLst>
                <a:gd name="adj1" fmla="val 50000"/>
                <a:gd name="adj2" fmla="val 538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8D13CB-E775-7044-8912-E3A8AD25639C}"/>
                </a:ext>
              </a:extLst>
            </p:cNvPr>
            <p:cNvSpPr/>
            <p:nvPr/>
          </p:nvSpPr>
          <p:spPr>
            <a:xfrm>
              <a:off x="3861485" y="6601814"/>
              <a:ext cx="323933" cy="1272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09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  <p:bldP spid="11" grpId="0"/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EC93-235F-E545-8C03-7C58D27DF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B331C-FFF2-9141-B8C1-4948DAEE7B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A spam filter calculates a score for an incoming e-mail, based on a number of built-in rules or “tests”, and adds a “junk” flag and a summary report to the e-mail’s headers if </a:t>
                </a:r>
                <a:r>
                  <a:rPr lang="en-US" sz="2000" i="1" dirty="0"/>
                  <a:t>the score is 5 or more</a:t>
                </a:r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b="1" dirty="0"/>
                  <a:t>Model</a:t>
                </a:r>
                <a:r>
                  <a:rPr lang="en-US" sz="2000" dirty="0"/>
                  <a:t>:</a:t>
                </a:r>
                <a:endParaRPr lang="en-US" sz="20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,…|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Is an email described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000" dirty="0"/>
                  <a:t>  a spam email?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5&lt;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,…|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B331C-FFF2-9141-B8C1-4948DAEE7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7" t="-519" r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655EE-2D29-0140-B56E-42C3EA00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9D6D4-C297-FF4E-98D9-4E8311C1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23" y="2623333"/>
            <a:ext cx="5040000" cy="161133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869B00-9422-E742-B151-ADC7CC6FE1B8}"/>
              </a:ext>
            </a:extLst>
          </p:cNvPr>
          <p:cNvSpPr/>
          <p:nvPr/>
        </p:nvSpPr>
        <p:spPr>
          <a:xfrm>
            <a:off x="2429823" y="3592352"/>
            <a:ext cx="5040000" cy="1323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13B19-45E6-834E-A5D0-3E060D9F9D99}"/>
              </a:ext>
            </a:extLst>
          </p:cNvPr>
          <p:cNvSpPr/>
          <p:nvPr/>
        </p:nvSpPr>
        <p:spPr>
          <a:xfrm>
            <a:off x="2464759" y="2685171"/>
            <a:ext cx="298384" cy="15015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76DEE3-E062-5743-B0A3-B5CD981D90B6}"/>
                  </a:ext>
                </a:extLst>
              </p:cNvPr>
              <p:cNvSpPr/>
              <p:nvPr/>
            </p:nvSpPr>
            <p:spPr>
              <a:xfrm>
                <a:off x="2072672" y="2573906"/>
                <a:ext cx="3978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76DEE3-E062-5743-B0A3-B5CD981D9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2" y="2573906"/>
                <a:ext cx="39780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0C43DA-FDF5-BE42-8DFD-351656F6CCB4}"/>
                  </a:ext>
                </a:extLst>
              </p:cNvPr>
              <p:cNvSpPr/>
              <p:nvPr/>
            </p:nvSpPr>
            <p:spPr>
              <a:xfrm>
                <a:off x="2087283" y="2881683"/>
                <a:ext cx="4019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0C43DA-FDF5-BE42-8DFD-351656F6C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83" y="2881683"/>
                <a:ext cx="40196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BA1826-4562-DA4E-AB5A-7ABF586937D6}"/>
                  </a:ext>
                </a:extLst>
              </p:cNvPr>
              <p:cNvSpPr/>
              <p:nvPr/>
            </p:nvSpPr>
            <p:spPr>
              <a:xfrm>
                <a:off x="2085199" y="3042517"/>
                <a:ext cx="4019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BA1826-4562-DA4E-AB5A-7ABF58693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199" y="3042517"/>
                <a:ext cx="40196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A2F35CE-B2B0-D04A-B17A-5E80A2E5AFB0}"/>
                  </a:ext>
                </a:extLst>
              </p:cNvPr>
              <p:cNvSpPr/>
              <p:nvPr/>
            </p:nvSpPr>
            <p:spPr>
              <a:xfrm>
                <a:off x="2118130" y="3247314"/>
                <a:ext cx="2808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A2F35CE-B2B0-D04A-B17A-5E80A2E5A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30" y="3247314"/>
                <a:ext cx="28084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305C-97DD-2B41-8B48-8115F5BE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05269B-7313-AB4B-B3B8-177703C653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Suppose we have a set of emails which have been hand-labeled </a:t>
                </a:r>
                <a:r>
                  <a:rPr lang="en-US" sz="2000" dirty="0">
                    <a:solidFill>
                      <a:srgbClr val="C00000"/>
                    </a:solidFill>
                  </a:rPr>
                  <a:t>spam</a:t>
                </a:r>
                <a:r>
                  <a:rPr lang="en-US" sz="2000" dirty="0"/>
                  <a:t> or </a:t>
                </a:r>
                <a:r>
                  <a:rPr lang="en-US" sz="2000" dirty="0">
                    <a:solidFill>
                      <a:srgbClr val="00B050"/>
                    </a:solidFill>
                  </a:rPr>
                  <a:t>ham</a:t>
                </a:r>
                <a:r>
                  <a:rPr lang="en-US" sz="2000" dirty="0"/>
                  <a:t>, and we know the results of all the tests for each of these emails.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b="1" dirty="0"/>
                  <a:t>Training</a:t>
                </a:r>
                <a:r>
                  <a:rPr lang="en-US" sz="2000" dirty="0"/>
                  <a:t>: The goal is to produce a weight paramters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for every test, such that all spam emails receive a score above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, and all ham emails get less than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05269B-7313-AB4B-B3B8-177703C653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7" t="-519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0E493-9720-C443-BD9C-3BA8130B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EB19150-2184-D14C-ACB2-4E1423888F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9874236"/>
                  </p:ext>
                </p:extLst>
              </p:nvPr>
            </p:nvGraphicFramePr>
            <p:xfrm>
              <a:off x="2727431" y="2217788"/>
              <a:ext cx="4139983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7998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436371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491468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907851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  <a:gridCol w="1476295">
                      <a:extLst>
                        <a:ext uri="{9D8B030D-6E8A-4147-A177-3AD203B41FA5}">
                          <a16:colId xmlns:a16="http://schemas.microsoft.com/office/drawing/2014/main" val="828865280"/>
                        </a:ext>
                      </a:extLst>
                    </a:gridCol>
                  </a:tblGrid>
                  <a:tr h="286866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email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Spam?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5&lt;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≤5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≤5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≤5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EB19150-2184-D14C-ACB2-4E1423888F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9874236"/>
                  </p:ext>
                </p:extLst>
              </p:nvPr>
            </p:nvGraphicFramePr>
            <p:xfrm>
              <a:off x="2727431" y="2217788"/>
              <a:ext cx="4139983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7998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436371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491468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907851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  <a:gridCol w="1476295">
                      <a:extLst>
                        <a:ext uri="{9D8B030D-6E8A-4147-A177-3AD203B41FA5}">
                          <a16:colId xmlns:a16="http://schemas.microsoft.com/office/drawing/2014/main" val="82886528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email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714" t="-6897" r="-651429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56410" t="-6897" r="-484615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Spam?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9487" t="-6897" r="-855" b="-4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9487" t="-106897" r="-855" b="-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9487" t="-206897" r="-855" b="-2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9487" t="-306897" r="-855" b="-1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9487" t="-406897" r="-855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26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880F-D055-A640-8382-DFD41633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C10AD2-27E7-7948-B673-E90960DB3F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901" y="1343131"/>
                <a:ext cx="8654537" cy="487698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Training set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b="1" dirty="0"/>
                  <a:t>Model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/>
                  <a:t>The learning algorithm consist of finding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such that the number of mistakes is minimized. The training results 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Determine whether emails are spam or ham if their features are given by is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0.5,0.5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1.5,1.5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1,0.25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b="1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C10AD2-27E7-7948-B673-E90960DB3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901" y="1343131"/>
                <a:ext cx="8654537" cy="4876983"/>
              </a:xfrm>
              <a:blipFill>
                <a:blip r:embed="rId2"/>
                <a:stretch>
                  <a:fillRect l="-587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9B5C4-F72D-2E4B-B382-865C3284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C16B69-0395-DA47-9F93-AADF76CEEB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493370"/>
                  </p:ext>
                </p:extLst>
              </p:nvPr>
            </p:nvGraphicFramePr>
            <p:xfrm>
              <a:off x="2240853" y="1874520"/>
              <a:ext cx="2547256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9744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320634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308899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574207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  <a:gridCol w="783772">
                      <a:extLst>
                        <a:ext uri="{9D8B030D-6E8A-4147-A177-3AD203B41FA5}">
                          <a16:colId xmlns:a16="http://schemas.microsoft.com/office/drawing/2014/main" val="828865280"/>
                        </a:ext>
                      </a:extLst>
                    </a:gridCol>
                  </a:tblGrid>
                  <a:tr h="228338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email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Spam?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sSub>
                                  <m:sSub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sSub>
                                  <m:sSub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2041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2041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2041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2041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C16B69-0395-DA47-9F93-AADF76CEEB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493370"/>
                  </p:ext>
                </p:extLst>
              </p:nvPr>
            </p:nvGraphicFramePr>
            <p:xfrm>
              <a:off x="2240853" y="1874520"/>
              <a:ext cx="2547256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9744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320634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308899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574207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  <a:gridCol w="783772">
                      <a:extLst>
                        <a:ext uri="{9D8B030D-6E8A-4147-A177-3AD203B41FA5}">
                          <a16:colId xmlns:a16="http://schemas.microsoft.com/office/drawing/2014/main" val="82886528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email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3077" t="-2778" r="-511538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5833" t="-2778" r="-454167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Spam?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419" t="-2778" r="-1613" b="-2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DA7908-AC51-0649-A3E9-800E506675AE}"/>
              </a:ext>
            </a:extLst>
          </p:cNvPr>
          <p:cNvCxnSpPr/>
          <p:nvPr/>
        </p:nvCxnSpPr>
        <p:spPr>
          <a:xfrm flipV="1">
            <a:off x="5199600" y="1616173"/>
            <a:ext cx="0" cy="143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241F59-F721-904A-838A-AD5E210EB162}"/>
              </a:ext>
            </a:extLst>
          </p:cNvPr>
          <p:cNvCxnSpPr>
            <a:cxnSpLocks/>
          </p:cNvCxnSpPr>
          <p:nvPr/>
        </p:nvCxnSpPr>
        <p:spPr>
          <a:xfrm flipV="1">
            <a:off x="5126121" y="2993477"/>
            <a:ext cx="19099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B5818A-8348-834D-8DDA-2D5BFFE64D6B}"/>
                  </a:ext>
                </a:extLst>
              </p:cNvPr>
              <p:cNvSpPr/>
              <p:nvPr/>
            </p:nvSpPr>
            <p:spPr>
              <a:xfrm>
                <a:off x="6775870" y="2993477"/>
                <a:ext cx="4285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B5818A-8348-834D-8DDA-2D5BFFE64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870" y="2993477"/>
                <a:ext cx="42851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D788505-1885-044B-B2B8-538291549727}"/>
                  </a:ext>
                </a:extLst>
              </p:cNvPr>
              <p:cNvSpPr/>
              <p:nvPr/>
            </p:nvSpPr>
            <p:spPr>
              <a:xfrm>
                <a:off x="4838213" y="1481745"/>
                <a:ext cx="4332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D788505-1885-044B-B2B8-538291549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213" y="1481745"/>
                <a:ext cx="43325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78EDF47B-7A03-DA47-8C10-F2BE0F86BBDD}"/>
              </a:ext>
            </a:extLst>
          </p:cNvPr>
          <p:cNvSpPr/>
          <p:nvPr/>
        </p:nvSpPr>
        <p:spPr>
          <a:xfrm>
            <a:off x="5993553" y="2247089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BE10F7-40FD-8749-9D9A-91A837756C7C}"/>
              </a:ext>
            </a:extLst>
          </p:cNvPr>
          <p:cNvSpPr/>
          <p:nvPr/>
        </p:nvSpPr>
        <p:spPr>
          <a:xfrm>
            <a:off x="5155829" y="2949706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7B82F7-7B17-C743-B003-7F0F5C3450F2}"/>
              </a:ext>
            </a:extLst>
          </p:cNvPr>
          <p:cNvSpPr/>
          <p:nvPr/>
        </p:nvSpPr>
        <p:spPr>
          <a:xfrm>
            <a:off x="5987734" y="2949705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B18DD1-5CAD-304E-9B1C-DB4D3AFA3844}"/>
              </a:ext>
            </a:extLst>
          </p:cNvPr>
          <p:cNvSpPr/>
          <p:nvPr/>
        </p:nvSpPr>
        <p:spPr>
          <a:xfrm>
            <a:off x="5155829" y="2247088"/>
            <a:ext cx="87541" cy="8754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8D426B-7C31-4645-AA27-676EA5F1B5A0}"/>
              </a:ext>
            </a:extLst>
          </p:cNvPr>
          <p:cNvCxnSpPr>
            <a:cxnSpLocks/>
          </p:cNvCxnSpPr>
          <p:nvPr/>
        </p:nvCxnSpPr>
        <p:spPr>
          <a:xfrm>
            <a:off x="5053535" y="1887736"/>
            <a:ext cx="1500328" cy="145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2C5C85-B2CC-ED49-B31C-C015885D66B5}"/>
                  </a:ext>
                </a:extLst>
              </p:cNvPr>
              <p:cNvSpPr/>
              <p:nvPr/>
            </p:nvSpPr>
            <p:spPr>
              <a:xfrm rot="2662302">
                <a:off x="5500960" y="2655061"/>
                <a:ext cx="16231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2C5C85-B2CC-ED49-B31C-C015885D6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62302">
                <a:off x="5500960" y="2655061"/>
                <a:ext cx="162313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nip Diagonal Corner Rectangle 22">
            <a:extLst>
              <a:ext uri="{FF2B5EF4-FFF2-40B4-BE49-F238E27FC236}">
                <a16:creationId xmlns:a16="http://schemas.microsoft.com/office/drawing/2014/main" id="{12FB509B-3076-1F46-97D6-6F6404E7A705}"/>
              </a:ext>
            </a:extLst>
          </p:cNvPr>
          <p:cNvSpPr/>
          <p:nvPr/>
        </p:nvSpPr>
        <p:spPr>
          <a:xfrm rot="18865351">
            <a:off x="5132050" y="2013174"/>
            <a:ext cx="887660" cy="2023279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82FF28-F217-534A-969B-C7F8AD9BACB2}"/>
                  </a:ext>
                </a:extLst>
              </p:cNvPr>
              <p:cNvSpPr/>
              <p:nvPr/>
            </p:nvSpPr>
            <p:spPr>
              <a:xfrm>
                <a:off x="5541018" y="1614208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5&lt;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82FF28-F217-534A-969B-C7F8AD9BA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018" y="1614208"/>
                <a:ext cx="6030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ACD9D5-F368-3746-81A0-7B2A8E612A90}"/>
                  </a:ext>
                </a:extLst>
              </p:cNvPr>
              <p:cNvSpPr/>
              <p:nvPr/>
            </p:nvSpPr>
            <p:spPr>
              <a:xfrm>
                <a:off x="5174491" y="2544130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ACD9D5-F368-3746-81A0-7B2A8E612A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491" y="2544130"/>
                <a:ext cx="60305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EC7127B-1A91-9C42-8621-8E99C0E470CD}"/>
              </a:ext>
            </a:extLst>
          </p:cNvPr>
          <p:cNvSpPr/>
          <p:nvPr/>
        </p:nvSpPr>
        <p:spPr>
          <a:xfrm>
            <a:off x="3991459" y="1866499"/>
            <a:ext cx="799115" cy="155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1936A39-BC64-A84A-B1F4-6BF420393D10}"/>
              </a:ext>
            </a:extLst>
          </p:cNvPr>
          <p:cNvSpPr/>
          <p:nvPr/>
        </p:nvSpPr>
        <p:spPr>
          <a:xfrm>
            <a:off x="3731811" y="2050977"/>
            <a:ext cx="2476626" cy="2413262"/>
          </a:xfrm>
          <a:prstGeom prst="arc">
            <a:avLst>
              <a:gd name="adj1" fmla="val 16303847"/>
              <a:gd name="adj2" fmla="val 320450"/>
            </a:avLst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93CCB-EBC4-C045-881B-CDA1AD0C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A3953-B674-004E-9758-42B02D96D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01" y="2160104"/>
            <a:ext cx="8654537" cy="4060010"/>
          </a:xfrm>
        </p:spPr>
        <p:txBody>
          <a:bodyPr>
            <a:normAutofit/>
          </a:bodyPr>
          <a:lstStyle/>
          <a:p>
            <a:r>
              <a:rPr lang="en-US" sz="2000" dirty="0"/>
              <a:t>Suppose a fish-packing plant wants to automate the process of sorting incoming fish on a conveyor belt according to species: </a:t>
            </a:r>
            <a:r>
              <a:rPr lang="en-US" sz="2000" dirty="0">
                <a:solidFill>
                  <a:srgbClr val="C00000"/>
                </a:solidFill>
              </a:rPr>
              <a:t>sea bass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70C0"/>
                </a:solidFill>
              </a:rPr>
              <a:t>salmon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CD470-13EF-874C-B2EF-326A39C0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71AAE-C881-2D42-B7CF-48D512FB7513}"/>
              </a:ext>
            </a:extLst>
          </p:cNvPr>
          <p:cNvSpPr/>
          <p:nvPr/>
        </p:nvSpPr>
        <p:spPr>
          <a:xfrm>
            <a:off x="199900" y="1343131"/>
            <a:ext cx="865453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Definition: classification </a:t>
            </a:r>
            <a:r>
              <a:rPr lang="en-US" sz="2000" dirty="0"/>
              <a:t>is the problem of identifying to which of a set of categories a new observation belongs.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CA601-4021-B446-B7FC-07D17C6F8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9193" r="33122" b="3142"/>
          <a:stretch/>
        </p:blipFill>
        <p:spPr>
          <a:xfrm>
            <a:off x="2619749" y="3044030"/>
            <a:ext cx="3268398" cy="22904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20000"/>
              </a:schemeClr>
            </a:solidFill>
            <a:prstDash val="lgDash"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509D4-EB21-EC46-AC7E-51AB8188BF2D}"/>
              </a:ext>
            </a:extLst>
          </p:cNvPr>
          <p:cNvCxnSpPr>
            <a:cxnSpLocks/>
          </p:cNvCxnSpPr>
          <p:nvPr/>
        </p:nvCxnSpPr>
        <p:spPr>
          <a:xfrm flipV="1">
            <a:off x="3438174" y="3595865"/>
            <a:ext cx="1058778" cy="1569484"/>
          </a:xfrm>
          <a:prstGeom prst="line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FC9F5F-5ED0-BE4E-92B1-6AB45322A509}"/>
              </a:ext>
            </a:extLst>
          </p:cNvPr>
          <p:cNvCxnSpPr>
            <a:cxnSpLocks/>
          </p:cNvCxnSpPr>
          <p:nvPr/>
        </p:nvCxnSpPr>
        <p:spPr>
          <a:xfrm flipH="1" flipV="1">
            <a:off x="3688430" y="4112851"/>
            <a:ext cx="683394" cy="296916"/>
          </a:xfrm>
          <a:prstGeom prst="line">
            <a:avLst/>
          </a:prstGeom>
          <a:ln w="25400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8D829B-D7E7-1A4B-9F12-32A156C8A3C9}"/>
              </a:ext>
            </a:extLst>
          </p:cNvPr>
          <p:cNvCxnSpPr>
            <a:cxnSpLocks/>
          </p:cNvCxnSpPr>
          <p:nvPr/>
        </p:nvCxnSpPr>
        <p:spPr>
          <a:xfrm>
            <a:off x="4030129" y="3325450"/>
            <a:ext cx="0" cy="935859"/>
          </a:xfrm>
          <a:prstGeom prst="line">
            <a:avLst/>
          </a:prstGeom>
          <a:ln w="25400">
            <a:solidFill>
              <a:srgbClr val="0070C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7EFA0530-3C86-154D-9102-6D48DDFA4341}"/>
              </a:ext>
            </a:extLst>
          </p:cNvPr>
          <p:cNvSpPr txBox="1"/>
          <p:nvPr/>
        </p:nvSpPr>
        <p:spPr>
          <a:xfrm>
            <a:off x="3575367" y="2987937"/>
            <a:ext cx="135716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lightness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9003213-CCCC-0845-B0C6-ACCB1A8C3C01}"/>
              </a:ext>
            </a:extLst>
          </p:cNvPr>
          <p:cNvSpPr txBox="1"/>
          <p:nvPr/>
        </p:nvSpPr>
        <p:spPr>
          <a:xfrm>
            <a:off x="4321262" y="3269268"/>
            <a:ext cx="952966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length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C8569A9-A670-A448-8348-FB227261B930}"/>
              </a:ext>
            </a:extLst>
          </p:cNvPr>
          <p:cNvSpPr txBox="1"/>
          <p:nvPr/>
        </p:nvSpPr>
        <p:spPr>
          <a:xfrm>
            <a:off x="4217822" y="4329810"/>
            <a:ext cx="827770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3787738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arallelogram 63">
            <a:extLst>
              <a:ext uri="{FF2B5EF4-FFF2-40B4-BE49-F238E27FC236}">
                <a16:creationId xmlns:a16="http://schemas.microsoft.com/office/drawing/2014/main" id="{F04E7E3B-4412-B444-87BA-718B4E2061AB}"/>
              </a:ext>
            </a:extLst>
          </p:cNvPr>
          <p:cNvSpPr/>
          <p:nvPr/>
        </p:nvSpPr>
        <p:spPr>
          <a:xfrm>
            <a:off x="5392388" y="6107903"/>
            <a:ext cx="1483108" cy="156408"/>
          </a:xfrm>
          <a:prstGeom prst="parallelogram">
            <a:avLst>
              <a:gd name="adj" fmla="val 43754"/>
            </a:avLst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491F042-1161-3E43-82C1-9CF2642AE085}"/>
              </a:ext>
            </a:extLst>
          </p:cNvPr>
          <p:cNvCxnSpPr>
            <a:cxnSpLocks/>
          </p:cNvCxnSpPr>
          <p:nvPr/>
        </p:nvCxnSpPr>
        <p:spPr>
          <a:xfrm flipH="1">
            <a:off x="6799604" y="6104255"/>
            <a:ext cx="76199" cy="174625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8B3ADB-AB77-3B4E-8C47-5604DA2FCA11}"/>
              </a:ext>
            </a:extLst>
          </p:cNvPr>
          <p:cNvCxnSpPr>
            <a:cxnSpLocks/>
          </p:cNvCxnSpPr>
          <p:nvPr/>
        </p:nvCxnSpPr>
        <p:spPr>
          <a:xfrm flipH="1" flipV="1">
            <a:off x="5400479" y="6268541"/>
            <a:ext cx="1402299" cy="1875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3077375-EEC8-E648-8F2D-3CF31B182B07}"/>
              </a:ext>
            </a:extLst>
          </p:cNvPr>
          <p:cNvCxnSpPr>
            <a:cxnSpLocks/>
          </p:cNvCxnSpPr>
          <p:nvPr/>
        </p:nvCxnSpPr>
        <p:spPr>
          <a:xfrm flipH="1">
            <a:off x="5389340" y="6085205"/>
            <a:ext cx="83113" cy="191648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2557E7A3-AACB-734D-9016-037942C98078}"/>
              </a:ext>
            </a:extLst>
          </p:cNvPr>
          <p:cNvSpPr/>
          <p:nvPr/>
        </p:nvSpPr>
        <p:spPr>
          <a:xfrm>
            <a:off x="5227978" y="5630737"/>
            <a:ext cx="2505896" cy="685779"/>
          </a:xfrm>
          <a:prstGeom prst="parallelogram">
            <a:avLst>
              <a:gd name="adj" fmla="val 108941"/>
            </a:avLst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7CA7E-DFA1-1449-813F-D044B858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Feature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8DFFB5-442A-5145-86B3-1EB985C44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901" y="1343131"/>
                <a:ext cx="8654537" cy="50545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The sensors measure certain fish characteristics (</a:t>
                </a:r>
                <a:r>
                  <a:rPr lang="en-US" sz="2000" i="1" dirty="0"/>
                  <a:t>features</a:t>
                </a:r>
                <a:r>
                  <a:rPr lang="en-US" sz="2000" dirty="0"/>
                  <a:t>):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/>
                <a:r>
                  <a:rPr lang="en-US" sz="2000" dirty="0"/>
                  <a:t>Width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 err="1"/>
                  <a:t>Lenght</a:t>
                </a:r>
                <a:r>
                  <a:rPr lang="en-US" sz="2000" dirty="0"/>
                  <a:t>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Lightness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               </a:t>
                </a:r>
                <a:r>
                  <a:rPr lang="en-US" sz="2000" dirty="0"/>
                  <a:t>are training (labeled) data</a:t>
                </a:r>
              </a:p>
              <a:p>
                <a:r>
                  <a:rPr lang="en-US" sz="2000" dirty="0"/>
                  <a:t>Fish species </a:t>
                </a:r>
              </a:p>
              <a:p>
                <a:pPr marL="0" indent="0">
                  <a:buNone/>
                </a:pPr>
                <a:r>
                  <a:rPr lang="en-US" sz="2000" dirty="0"/>
                  <a:t>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C00000"/>
                                  </a:solidFill>
                                </a:rPr>
                                <m:t>sea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C00000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C00000"/>
                                  </a:solidFill>
                                </a:rPr>
                                <m:t>bass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0070C0"/>
                                  </a:solidFill>
                                </a:rPr>
                                <m:t>salmon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The goal is to find a model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such that     is classified correctly</a:t>
                </a:r>
                <a:endParaRPr lang="en-US" sz="1800" dirty="0"/>
              </a:p>
              <a:p>
                <a:endParaRPr lang="en-US" sz="18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8DFFB5-442A-5145-86B3-1EB985C44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901" y="1343131"/>
                <a:ext cx="8654537" cy="5054578"/>
              </a:xfrm>
              <a:blipFill>
                <a:blip r:embed="rId2"/>
                <a:stretch>
                  <a:fillRect l="-733" t="-1253" b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E10AA-FBA9-D542-AFA8-FAB33B7D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9E8018-B9C6-8343-96D7-5E93C402D6AD}"/>
              </a:ext>
            </a:extLst>
          </p:cNvPr>
          <p:cNvCxnSpPr>
            <a:cxnSpLocks/>
          </p:cNvCxnSpPr>
          <p:nvPr/>
        </p:nvCxnSpPr>
        <p:spPr>
          <a:xfrm>
            <a:off x="5982412" y="5633893"/>
            <a:ext cx="1754511" cy="0"/>
          </a:xfrm>
          <a:prstGeom prst="line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D8A771-4715-444E-9490-AAFCBDB3652A}"/>
              </a:ext>
            </a:extLst>
          </p:cNvPr>
          <p:cNvCxnSpPr>
            <a:cxnSpLocks/>
          </p:cNvCxnSpPr>
          <p:nvPr/>
        </p:nvCxnSpPr>
        <p:spPr>
          <a:xfrm flipV="1">
            <a:off x="5287193" y="5633892"/>
            <a:ext cx="695218" cy="642961"/>
          </a:xfrm>
          <a:prstGeom prst="line">
            <a:avLst/>
          </a:prstGeom>
          <a:ln w="25400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F392F-8651-014C-BD94-7DD48A29C131}"/>
              </a:ext>
            </a:extLst>
          </p:cNvPr>
          <p:cNvCxnSpPr>
            <a:cxnSpLocks/>
          </p:cNvCxnSpPr>
          <p:nvPr/>
        </p:nvCxnSpPr>
        <p:spPr>
          <a:xfrm>
            <a:off x="5982411" y="4510267"/>
            <a:ext cx="1" cy="1123624"/>
          </a:xfrm>
          <a:prstGeom prst="line">
            <a:avLst/>
          </a:prstGeom>
          <a:ln w="25400">
            <a:solidFill>
              <a:srgbClr val="0070C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DFE6FF-D8DF-6E48-BF21-582CFBED6711}"/>
                  </a:ext>
                </a:extLst>
              </p:cNvPr>
              <p:cNvSpPr txBox="1"/>
              <p:nvPr/>
            </p:nvSpPr>
            <p:spPr>
              <a:xfrm>
                <a:off x="5425940" y="4110034"/>
                <a:ext cx="1357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en-US" sz="1600" dirty="0"/>
                  <a:t>ightness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DFE6FF-D8DF-6E48-BF21-582CFBED6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940" y="4110034"/>
                <a:ext cx="1357162" cy="338554"/>
              </a:xfrm>
              <a:prstGeom prst="rect">
                <a:avLst/>
              </a:prstGeom>
              <a:blipFill>
                <a:blip r:embed="rId3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92502A-1F13-FE4B-97E7-A483BDC2D76D}"/>
                  </a:ext>
                </a:extLst>
              </p:cNvPr>
              <p:cNvSpPr txBox="1"/>
              <p:nvPr/>
            </p:nvSpPr>
            <p:spPr>
              <a:xfrm>
                <a:off x="7733874" y="5424288"/>
                <a:ext cx="9529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length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92502A-1F13-FE4B-97E7-A483BDC2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874" y="5424288"/>
                <a:ext cx="952966" cy="338554"/>
              </a:xfrm>
              <a:prstGeom prst="rect">
                <a:avLst/>
              </a:prstGeom>
              <a:blipFill>
                <a:blip r:embed="rId4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269E09-B011-664A-8BCE-97BA6682D65B}"/>
                  </a:ext>
                </a:extLst>
              </p:cNvPr>
              <p:cNvSpPr txBox="1"/>
              <p:nvPr/>
            </p:nvSpPr>
            <p:spPr>
              <a:xfrm rot="19006678">
                <a:off x="4559984" y="5828036"/>
                <a:ext cx="10208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width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269E09-B011-664A-8BCE-97BA6682D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06678">
                <a:off x="4559984" y="5828036"/>
                <a:ext cx="1020884" cy="369332"/>
              </a:xfrm>
              <a:prstGeom prst="rect">
                <a:avLst/>
              </a:prstGeom>
              <a:blipFill>
                <a:blip r:embed="rId5"/>
                <a:stretch>
                  <a:fillRect t="-2597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3AEAE5A-1873-1645-9F7D-1BD1821FB331}"/>
              </a:ext>
            </a:extLst>
          </p:cNvPr>
          <p:cNvSpPr/>
          <p:nvPr/>
        </p:nvSpPr>
        <p:spPr>
          <a:xfrm>
            <a:off x="5698200" y="564538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7F1B38-C76F-7F45-9139-8AFCC9D699A0}"/>
              </a:ext>
            </a:extLst>
          </p:cNvPr>
          <p:cNvSpPr/>
          <p:nvPr/>
        </p:nvSpPr>
        <p:spPr>
          <a:xfrm>
            <a:off x="6228729" y="550687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2F23A2-C1FC-5E4D-A749-57BE3C2E12A5}"/>
              </a:ext>
            </a:extLst>
          </p:cNvPr>
          <p:cNvSpPr/>
          <p:nvPr/>
        </p:nvSpPr>
        <p:spPr>
          <a:xfrm>
            <a:off x="6380566" y="5264559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846393-3A13-644B-91E4-3128122640B6}"/>
              </a:ext>
            </a:extLst>
          </p:cNvPr>
          <p:cNvSpPr/>
          <p:nvPr/>
        </p:nvSpPr>
        <p:spPr>
          <a:xfrm>
            <a:off x="6050177" y="5486684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043C8A-515A-BF40-96A9-4A258FCA1021}"/>
              </a:ext>
            </a:extLst>
          </p:cNvPr>
          <p:cNvSpPr/>
          <p:nvPr/>
        </p:nvSpPr>
        <p:spPr>
          <a:xfrm>
            <a:off x="6569630" y="5668238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A6C099-6A87-CC49-8ED1-2183F5149527}"/>
              </a:ext>
            </a:extLst>
          </p:cNvPr>
          <p:cNvSpPr/>
          <p:nvPr/>
        </p:nvSpPr>
        <p:spPr>
          <a:xfrm>
            <a:off x="6532966" y="5416959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FF580D-CF5F-354B-86C0-4B0B720DDE5B}"/>
              </a:ext>
            </a:extLst>
          </p:cNvPr>
          <p:cNvSpPr/>
          <p:nvPr/>
        </p:nvSpPr>
        <p:spPr>
          <a:xfrm>
            <a:off x="6170147" y="5252534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7B3F30-12F1-4444-9642-922FC0ADC50D}"/>
              </a:ext>
            </a:extLst>
          </p:cNvPr>
          <p:cNvSpPr/>
          <p:nvPr/>
        </p:nvSpPr>
        <p:spPr>
          <a:xfrm>
            <a:off x="6852889" y="5719432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DEE4C5-67FA-DB45-A213-8D5BB0083D74}"/>
              </a:ext>
            </a:extLst>
          </p:cNvPr>
          <p:cNvSpPr/>
          <p:nvPr/>
        </p:nvSpPr>
        <p:spPr>
          <a:xfrm>
            <a:off x="6547226" y="5190063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845248-0469-2543-A915-AB794259EB6D}"/>
              </a:ext>
            </a:extLst>
          </p:cNvPr>
          <p:cNvSpPr/>
          <p:nvPr/>
        </p:nvSpPr>
        <p:spPr>
          <a:xfrm>
            <a:off x="6695561" y="5220788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1B652A-9B47-624D-B893-F1695A6DFAD4}"/>
              </a:ext>
            </a:extLst>
          </p:cNvPr>
          <p:cNvSpPr/>
          <p:nvPr/>
        </p:nvSpPr>
        <p:spPr>
          <a:xfrm>
            <a:off x="6126376" y="5017866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2C669B-CA00-4149-A3EC-9131326A502C}"/>
              </a:ext>
            </a:extLst>
          </p:cNvPr>
          <p:cNvSpPr/>
          <p:nvPr/>
        </p:nvSpPr>
        <p:spPr>
          <a:xfrm>
            <a:off x="6866261" y="5317914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232CDC-C7FD-404C-B177-772209C06781}"/>
              </a:ext>
            </a:extLst>
          </p:cNvPr>
          <p:cNvSpPr/>
          <p:nvPr/>
        </p:nvSpPr>
        <p:spPr>
          <a:xfrm>
            <a:off x="6443675" y="5032241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EC2CBF-B9A8-2441-82FF-79319A43F270}"/>
              </a:ext>
            </a:extLst>
          </p:cNvPr>
          <p:cNvSpPr/>
          <p:nvPr/>
        </p:nvSpPr>
        <p:spPr>
          <a:xfrm>
            <a:off x="6010623" y="5274918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C063EFF-6D44-1544-A2F8-425ACBBEB2BC}"/>
              </a:ext>
            </a:extLst>
          </p:cNvPr>
          <p:cNvSpPr/>
          <p:nvPr/>
        </p:nvSpPr>
        <p:spPr>
          <a:xfrm>
            <a:off x="6303862" y="5111323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830201AD-5D6D-534F-9DC6-B53BEBBF1E36}"/>
              </a:ext>
            </a:extLst>
          </p:cNvPr>
          <p:cNvSpPr/>
          <p:nvPr/>
        </p:nvSpPr>
        <p:spPr>
          <a:xfrm>
            <a:off x="5461396" y="4956614"/>
            <a:ext cx="1917104" cy="1155559"/>
          </a:xfrm>
          <a:prstGeom prst="parallelogram">
            <a:avLst>
              <a:gd name="adj" fmla="val 43754"/>
            </a:avLst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511889F-1FB3-484B-BDFA-789B7902C06B}"/>
              </a:ext>
            </a:extLst>
          </p:cNvPr>
          <p:cNvSpPr/>
          <p:nvPr/>
        </p:nvSpPr>
        <p:spPr>
          <a:xfrm>
            <a:off x="6623822" y="5890219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0A7E8D-BCB4-CC45-A1C4-E89BE78A2AAA}"/>
              </a:ext>
            </a:extLst>
          </p:cNvPr>
          <p:cNvSpPr/>
          <p:nvPr/>
        </p:nvSpPr>
        <p:spPr>
          <a:xfrm>
            <a:off x="6251846" y="567530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77EB53-2331-A448-85AC-8FFDDE70340B}"/>
              </a:ext>
            </a:extLst>
          </p:cNvPr>
          <p:cNvSpPr/>
          <p:nvPr/>
        </p:nvSpPr>
        <p:spPr>
          <a:xfrm>
            <a:off x="5833773" y="5502646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2049359-ECFC-CE45-A044-1764C6BD6BF7}"/>
              </a:ext>
            </a:extLst>
          </p:cNvPr>
          <p:cNvSpPr/>
          <p:nvPr/>
        </p:nvSpPr>
        <p:spPr>
          <a:xfrm>
            <a:off x="6309074" y="580038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2A4F4B8-E5C7-4845-B992-3936906C53BC}"/>
              </a:ext>
            </a:extLst>
          </p:cNvPr>
          <p:cNvSpPr/>
          <p:nvPr/>
        </p:nvSpPr>
        <p:spPr>
          <a:xfrm>
            <a:off x="5946906" y="5693803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C6B940-E8F4-A347-AB37-8A256F27159C}"/>
              </a:ext>
            </a:extLst>
          </p:cNvPr>
          <p:cNvSpPr/>
          <p:nvPr/>
        </p:nvSpPr>
        <p:spPr>
          <a:xfrm>
            <a:off x="5828916" y="5873512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331B90-14D5-EC45-8394-E80FD026A351}"/>
              </a:ext>
            </a:extLst>
          </p:cNvPr>
          <p:cNvSpPr/>
          <p:nvPr/>
        </p:nvSpPr>
        <p:spPr>
          <a:xfrm>
            <a:off x="6050177" y="594015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A67C160-92D6-4845-8E13-3743AF7F8D33}"/>
              </a:ext>
            </a:extLst>
          </p:cNvPr>
          <p:cNvSpPr/>
          <p:nvPr/>
        </p:nvSpPr>
        <p:spPr>
          <a:xfrm>
            <a:off x="6084124" y="5792434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C3CD4F5-5446-DF46-A291-D44EF13EBC96}"/>
              </a:ext>
            </a:extLst>
          </p:cNvPr>
          <p:cNvSpPr/>
          <p:nvPr/>
        </p:nvSpPr>
        <p:spPr>
          <a:xfrm>
            <a:off x="6375571" y="5984005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99CEBA-1DA4-E448-9812-7D85DD617D58}"/>
              </a:ext>
            </a:extLst>
          </p:cNvPr>
          <p:cNvSpPr/>
          <p:nvPr/>
        </p:nvSpPr>
        <p:spPr>
          <a:xfrm>
            <a:off x="6482089" y="5829741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FDBE9C-29C3-6548-9F1D-B8359FAE94FA}"/>
              </a:ext>
            </a:extLst>
          </p:cNvPr>
          <p:cNvSpPr/>
          <p:nvPr/>
        </p:nvSpPr>
        <p:spPr>
          <a:xfrm>
            <a:off x="6438318" y="5556452"/>
            <a:ext cx="87541" cy="875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DE31D74-3521-3641-A9F5-5F16CA9EB0E5}"/>
                  </a:ext>
                </a:extLst>
              </p:cNvPr>
              <p:cNvSpPr/>
              <p:nvPr/>
            </p:nvSpPr>
            <p:spPr>
              <a:xfrm>
                <a:off x="6031103" y="4576922"/>
                <a:ext cx="12729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DE31D74-3521-3641-A9F5-5F16CA9EB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103" y="4576922"/>
                <a:ext cx="1272977" cy="338554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074FDE91-31FB-714E-A7EA-D021B4DE3CC7}"/>
              </a:ext>
            </a:extLst>
          </p:cNvPr>
          <p:cNvSpPr/>
          <p:nvPr/>
        </p:nvSpPr>
        <p:spPr>
          <a:xfrm>
            <a:off x="605943" y="4471991"/>
            <a:ext cx="87541" cy="8754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7462CB9-A15D-594F-9813-8A3098CEEBF2}"/>
              </a:ext>
            </a:extLst>
          </p:cNvPr>
          <p:cNvSpPr/>
          <p:nvPr/>
        </p:nvSpPr>
        <p:spPr>
          <a:xfrm>
            <a:off x="1341207" y="6128765"/>
            <a:ext cx="87541" cy="875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01D96F-7C36-3F48-8AD9-CC2333A1C957}"/>
              </a:ext>
            </a:extLst>
          </p:cNvPr>
          <p:cNvSpPr/>
          <p:nvPr/>
        </p:nvSpPr>
        <p:spPr>
          <a:xfrm>
            <a:off x="386462" y="1786533"/>
            <a:ext cx="452273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AU" sz="2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AU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is an individual measurable property or characteristic of a phenomenon being observed.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C1D068EF-2D13-9B47-BAA3-55E83790D3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319712"/>
                  </p:ext>
                </p:extLst>
              </p:nvPr>
            </p:nvGraphicFramePr>
            <p:xfrm>
              <a:off x="5443721" y="1782634"/>
              <a:ext cx="3019293" cy="2194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4342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680720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701040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1003191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</a:tblGrid>
                  <a:tr h="2868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28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  <a:tr h="286866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…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52655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C1D068EF-2D13-9B47-BAA3-55E83790D3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319712"/>
                  </p:ext>
                </p:extLst>
              </p:nvPr>
            </p:nvGraphicFramePr>
            <p:xfrm>
              <a:off x="5443721" y="1782634"/>
              <a:ext cx="3019293" cy="2194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4342">
                      <a:extLst>
                        <a:ext uri="{9D8B030D-6E8A-4147-A177-3AD203B41FA5}">
                          <a16:colId xmlns:a16="http://schemas.microsoft.com/office/drawing/2014/main" val="1973067569"/>
                        </a:ext>
                      </a:extLst>
                    </a:gridCol>
                    <a:gridCol w="680720">
                      <a:extLst>
                        <a:ext uri="{9D8B030D-6E8A-4147-A177-3AD203B41FA5}">
                          <a16:colId xmlns:a16="http://schemas.microsoft.com/office/drawing/2014/main" val="2727261702"/>
                        </a:ext>
                      </a:extLst>
                    </a:gridCol>
                    <a:gridCol w="701040">
                      <a:extLst>
                        <a:ext uri="{9D8B030D-6E8A-4147-A177-3AD203B41FA5}">
                          <a16:colId xmlns:a16="http://schemas.microsoft.com/office/drawing/2014/main" val="1788403637"/>
                        </a:ext>
                      </a:extLst>
                    </a:gridCol>
                    <a:gridCol w="1003191">
                      <a:extLst>
                        <a:ext uri="{9D8B030D-6E8A-4147-A177-3AD203B41FA5}">
                          <a16:colId xmlns:a16="http://schemas.microsoft.com/office/drawing/2014/main" val="366765148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00" t="-3448" r="-382000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4444" t="-3448" r="-253704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87500" t="-3448" r="-144643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3797" t="-3448" r="-2532" b="-5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676703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9433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3288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1888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629755"/>
                      </a:ext>
                    </a:extLst>
                  </a:tr>
                  <a:tr h="36576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…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8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5265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3B4426B9-80EA-5243-AB6E-9A1C0C6D633D}"/>
              </a:ext>
            </a:extLst>
          </p:cNvPr>
          <p:cNvSpPr/>
          <p:nvPr/>
        </p:nvSpPr>
        <p:spPr>
          <a:xfrm rot="2364826">
            <a:off x="7305611" y="4405607"/>
            <a:ext cx="1514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space</a:t>
            </a:r>
            <a:endParaRPr lang="en-US" b="1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E256D5-33DD-FD58-06D6-8033298FD6D0}"/>
              </a:ext>
            </a:extLst>
          </p:cNvPr>
          <p:cNvSpPr/>
          <p:nvPr/>
        </p:nvSpPr>
        <p:spPr>
          <a:xfrm>
            <a:off x="800938" y="4475069"/>
            <a:ext cx="87541" cy="8754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54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7" grpId="0" animBg="1"/>
      <p:bldP spid="38" grpId="0"/>
      <p:bldP spid="39" grpId="0" animBg="1"/>
      <p:bldP spid="41" grpId="0" animBg="1"/>
      <p:bldP spid="42" grpId="0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15218</TotalTime>
  <Words>1566</Words>
  <Application>Microsoft Macintosh PowerPoint</Application>
  <PresentationFormat>On-screen Show (4:3)</PresentationFormat>
  <Paragraphs>451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Wingdings</vt:lpstr>
      <vt:lpstr>Office Theme</vt:lpstr>
      <vt:lpstr>A Tour of Machine Learning Concepts</vt:lpstr>
      <vt:lpstr>Content</vt:lpstr>
      <vt:lpstr>What is learning ?</vt:lpstr>
      <vt:lpstr>What is learning ?</vt:lpstr>
      <vt:lpstr>What is learning ?</vt:lpstr>
      <vt:lpstr>What is learning ?</vt:lpstr>
      <vt:lpstr>What is learning ?</vt:lpstr>
      <vt:lpstr>Machine learning: classification</vt:lpstr>
      <vt:lpstr>Machine learning: Feature space</vt:lpstr>
      <vt:lpstr>What is learning ?</vt:lpstr>
      <vt:lpstr>Real estate regression example</vt:lpstr>
      <vt:lpstr>Real estate regression example</vt:lpstr>
      <vt:lpstr>Real estate regression example</vt:lpstr>
      <vt:lpstr>Types of data</vt:lpstr>
      <vt:lpstr>How good is the model?</vt:lpstr>
      <vt:lpstr>How good is the model?</vt:lpstr>
      <vt:lpstr>How good is the model?</vt:lpstr>
      <vt:lpstr>How good is the model?</vt:lpstr>
      <vt:lpstr>How good is the model?</vt:lpstr>
      <vt:lpstr>How good is the model?</vt:lpstr>
      <vt:lpstr>Machine learning as an optimization problem (often approximation) </vt:lpstr>
      <vt:lpstr>So how does machine learning work?</vt:lpstr>
      <vt:lpstr>Practice: Predict Property Price using Linear Regression</vt:lpstr>
      <vt:lpstr>Practice: Predict Property Price using Linear Regression</vt:lpstr>
      <vt:lpstr>Practice: Predict Property Price using Linear Regression</vt:lpstr>
      <vt:lpstr>Key takeaways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Artem Lenskiy</dc:creator>
  <cp:lastModifiedBy>Artem Lenskiy</cp:lastModifiedBy>
  <cp:revision>648</cp:revision>
  <dcterms:created xsi:type="dcterms:W3CDTF">2013-04-08T01:44:14Z</dcterms:created>
  <dcterms:modified xsi:type="dcterms:W3CDTF">2022-06-25T10:41:20Z</dcterms:modified>
</cp:coreProperties>
</file>